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Montserrat Light"/>
      <p:regular r:id="rId64"/>
      <p:bold r:id="rId65"/>
      <p:italic r:id="rId66"/>
      <p:boldItalic r:id="rId67"/>
    </p:embeddedFont>
    <p:embeddedFont>
      <p:font typeface="Work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WorkSans-boldItalic.fntdata"/><Relationship Id="rId70" Type="http://schemas.openxmlformats.org/officeDocument/2006/relationships/font" Target="fonts/Work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Light-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MontserratLight-italic.fntdata"/><Relationship Id="rId21" Type="http://schemas.openxmlformats.org/officeDocument/2006/relationships/slide" Target="slides/slide16.xml"/><Relationship Id="rId65" Type="http://schemas.openxmlformats.org/officeDocument/2006/relationships/font" Target="fonts/MontserratLight-bold.fntdata"/><Relationship Id="rId24" Type="http://schemas.openxmlformats.org/officeDocument/2006/relationships/slide" Target="slides/slide19.xml"/><Relationship Id="rId68" Type="http://schemas.openxmlformats.org/officeDocument/2006/relationships/font" Target="fonts/WorkSans-regular.fntdata"/><Relationship Id="rId23" Type="http://schemas.openxmlformats.org/officeDocument/2006/relationships/slide" Target="slides/slide18.xml"/><Relationship Id="rId67" Type="http://schemas.openxmlformats.org/officeDocument/2006/relationships/font" Target="fonts/MontserratLight-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1048725" y="3058625"/>
            <a:ext cx="49140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
  <p:cSld name="BLANK_1">
    <p:bg>
      <p:bgPr>
        <a:solidFill>
          <a:srgbClr val="000000"/>
        </a:solidFill>
      </p:bgPr>
    </p:bg>
    <p:spTree>
      <p:nvGrpSpPr>
        <p:cNvPr id="58" name="Shape 58"/>
        <p:cNvGrpSpPr/>
        <p:nvPr/>
      </p:nvGrpSpPr>
      <p:grpSpPr>
        <a:xfrm>
          <a:off x="0" y="0"/>
          <a:ext cx="0" cy="0"/>
          <a:chOff x="0" y="0"/>
          <a:chExt cx="0" cy="0"/>
        </a:xfrm>
      </p:grpSpPr>
      <p:sp>
        <p:nvSpPr>
          <p:cNvPr id="59" name="Google Shape;59;p12"/>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1" name="Shape 61"/>
        <p:cNvGrpSpPr/>
        <p:nvPr/>
      </p:nvGrpSpPr>
      <p:grpSpPr>
        <a:xfrm>
          <a:off x="0" y="0"/>
          <a:ext cx="0" cy="0"/>
          <a:chOff x="0" y="0"/>
          <a:chExt cx="0" cy="0"/>
        </a:xfrm>
      </p:grpSpPr>
      <p:cxnSp>
        <p:nvCxnSpPr>
          <p:cNvPr id="62" name="Google Shape;62;p13"/>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63" name="Google Shape;63;p13"/>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64" name="Google Shape;64;p13"/>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0" name="Shape 70"/>
        <p:cNvGrpSpPr/>
        <p:nvPr/>
      </p:nvGrpSpPr>
      <p:grpSpPr>
        <a:xfrm>
          <a:off x="0" y="0"/>
          <a:ext cx="0" cy="0"/>
          <a:chOff x="0" y="0"/>
          <a:chExt cx="0" cy="0"/>
        </a:xfrm>
      </p:grpSpPr>
      <p:sp>
        <p:nvSpPr>
          <p:cNvPr id="71" name="Google Shape;71;p1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5"/>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73" name="Google Shape;73;p15"/>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74" name="Google Shape;74;p1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5" name="Shape 75"/>
        <p:cNvGrpSpPr/>
        <p:nvPr/>
      </p:nvGrpSpPr>
      <p:grpSpPr>
        <a:xfrm>
          <a:off x="0" y="0"/>
          <a:ext cx="0" cy="0"/>
          <a:chOff x="0" y="0"/>
          <a:chExt cx="0" cy="0"/>
        </a:xfrm>
      </p:grpSpPr>
      <p:sp>
        <p:nvSpPr>
          <p:cNvPr id="76" name="Google Shape;76;p1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txBox="1"/>
          <p:nvPr>
            <p:ph idx="1" type="body"/>
          </p:nvPr>
        </p:nvSpPr>
        <p:spPr>
          <a:xfrm>
            <a:off x="1804525" y="854775"/>
            <a:ext cx="5152200" cy="3505200"/>
          </a:xfrm>
          <a:prstGeom prst="rect">
            <a:avLst/>
          </a:prstGeom>
          <a:noFill/>
          <a:ln>
            <a:noFill/>
          </a:ln>
        </p:spPr>
        <p:txBody>
          <a:bodyPr anchorCtr="0" anchor="t" bIns="91425" lIns="91425" spcFirstLastPara="1" rIns="91425" wrap="square" tIns="91425">
            <a:noAutofit/>
          </a:bodyPr>
          <a:lstStyle>
            <a:lvl1pPr indent="-431800" lvl="0" marL="457200" algn="l">
              <a:lnSpc>
                <a:spcPct val="115000"/>
              </a:lnSpc>
              <a:spcBef>
                <a:spcPts val="600"/>
              </a:spcBef>
              <a:spcAft>
                <a:spcPts val="0"/>
              </a:spcAft>
              <a:buSzPts val="3200"/>
              <a:buChar char="▪"/>
              <a:defRPr i="1" sz="3200"/>
            </a:lvl1pPr>
            <a:lvl2pPr indent="-431800" lvl="1" marL="914400" algn="l">
              <a:lnSpc>
                <a:spcPct val="115000"/>
              </a:lnSpc>
              <a:spcBef>
                <a:spcPts val="0"/>
              </a:spcBef>
              <a:spcAft>
                <a:spcPts val="0"/>
              </a:spcAft>
              <a:buSzPts val="3200"/>
              <a:buChar char="□"/>
              <a:defRPr i="1" sz="3200"/>
            </a:lvl2pPr>
            <a:lvl3pPr indent="-431800" lvl="2" marL="1371600" algn="l">
              <a:lnSpc>
                <a:spcPct val="115000"/>
              </a:lnSpc>
              <a:spcBef>
                <a:spcPts val="0"/>
              </a:spcBef>
              <a:spcAft>
                <a:spcPts val="0"/>
              </a:spcAft>
              <a:buSzPts val="3200"/>
              <a:buChar char="□"/>
              <a:defRPr i="1" sz="3200"/>
            </a:lvl3pPr>
            <a:lvl4pPr indent="-431800" lvl="3" marL="1828800" algn="l">
              <a:lnSpc>
                <a:spcPct val="115000"/>
              </a:lnSpc>
              <a:spcBef>
                <a:spcPts val="0"/>
              </a:spcBef>
              <a:spcAft>
                <a:spcPts val="0"/>
              </a:spcAft>
              <a:buSzPts val="3200"/>
              <a:buChar char="□"/>
              <a:defRPr i="1" sz="3200"/>
            </a:lvl4pPr>
            <a:lvl5pPr indent="-431800" lvl="4" marL="2286000" algn="l">
              <a:lnSpc>
                <a:spcPct val="115000"/>
              </a:lnSpc>
              <a:spcBef>
                <a:spcPts val="0"/>
              </a:spcBef>
              <a:spcAft>
                <a:spcPts val="0"/>
              </a:spcAft>
              <a:buSzPts val="3200"/>
              <a:buChar char="○"/>
              <a:defRPr i="1" sz="3200"/>
            </a:lvl5pPr>
            <a:lvl6pPr indent="-431800" lvl="5" marL="2743200" algn="l">
              <a:lnSpc>
                <a:spcPct val="115000"/>
              </a:lnSpc>
              <a:spcBef>
                <a:spcPts val="0"/>
              </a:spcBef>
              <a:spcAft>
                <a:spcPts val="0"/>
              </a:spcAft>
              <a:buSzPts val="3200"/>
              <a:buChar char="■"/>
              <a:defRPr i="1" sz="3200"/>
            </a:lvl6pPr>
            <a:lvl7pPr indent="-431800" lvl="6" marL="3200400" algn="l">
              <a:lnSpc>
                <a:spcPct val="115000"/>
              </a:lnSpc>
              <a:spcBef>
                <a:spcPts val="0"/>
              </a:spcBef>
              <a:spcAft>
                <a:spcPts val="0"/>
              </a:spcAft>
              <a:buSzPts val="3200"/>
              <a:buChar char="●"/>
              <a:defRPr i="1" sz="3200"/>
            </a:lvl7pPr>
            <a:lvl8pPr indent="-431800" lvl="7" marL="3657600" algn="l">
              <a:lnSpc>
                <a:spcPct val="115000"/>
              </a:lnSpc>
              <a:spcBef>
                <a:spcPts val="0"/>
              </a:spcBef>
              <a:spcAft>
                <a:spcPts val="0"/>
              </a:spcAft>
              <a:buSzPts val="3200"/>
              <a:buChar char="○"/>
              <a:defRPr i="1" sz="3200"/>
            </a:lvl8pPr>
            <a:lvl9pPr indent="-431800" lvl="8" marL="4114800" algn="l">
              <a:lnSpc>
                <a:spcPct val="115000"/>
              </a:lnSpc>
              <a:spcBef>
                <a:spcPts val="0"/>
              </a:spcBef>
              <a:spcAft>
                <a:spcPts val="0"/>
              </a:spcAft>
              <a:buSzPts val="3200"/>
              <a:buChar char="■"/>
              <a:defRPr i="1" sz="3200"/>
            </a:lvl9pPr>
          </a:lstStyle>
          <a:p/>
        </p:txBody>
      </p:sp>
      <p:sp>
        <p:nvSpPr>
          <p:cNvPr id="78" name="Google Shape;78;p16"/>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80" name="Google Shape;80;p16"/>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
  <p:cSld name="BLANK_1">
    <p:bg>
      <p:bgPr>
        <a:solidFill>
          <a:srgbClr val="000000"/>
        </a:solidFill>
      </p:bgPr>
    </p:bg>
    <p:spTree>
      <p:nvGrpSpPr>
        <p:cNvPr id="81" name="Shape 81"/>
        <p:cNvGrpSpPr/>
        <p:nvPr/>
      </p:nvGrpSpPr>
      <p:grpSpPr>
        <a:xfrm>
          <a:off x="0" y="0"/>
          <a:ext cx="0" cy="0"/>
          <a:chOff x="0" y="0"/>
          <a:chExt cx="0" cy="0"/>
        </a:xfrm>
      </p:grpSpPr>
      <p:sp>
        <p:nvSpPr>
          <p:cNvPr id="82" name="Google Shape;82;p17"/>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FFFFFF"/>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4" name="Shape 84"/>
        <p:cNvGrpSpPr/>
        <p:nvPr/>
      </p:nvGrpSpPr>
      <p:grpSpPr>
        <a:xfrm>
          <a:off x="0" y="0"/>
          <a:ext cx="0" cy="0"/>
          <a:chOff x="0" y="0"/>
          <a:chExt cx="0" cy="0"/>
        </a:xfrm>
      </p:grpSpPr>
      <p:sp>
        <p:nvSpPr>
          <p:cNvPr id="85" name="Google Shape;85;p1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8"/>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87" name="Google Shape;87;p18"/>
          <p:cNvSpPr txBox="1"/>
          <p:nvPr>
            <p:ph idx="1" type="body"/>
          </p:nvPr>
        </p:nvSpPr>
        <p:spPr>
          <a:xfrm>
            <a:off x="869150"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8" name="Google Shape;88;p18"/>
          <p:cNvSpPr txBox="1"/>
          <p:nvPr>
            <p:ph idx="2" type="body"/>
          </p:nvPr>
        </p:nvSpPr>
        <p:spPr>
          <a:xfrm>
            <a:off x="3356739"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89" name="Google Shape;89;p18"/>
          <p:cNvSpPr txBox="1"/>
          <p:nvPr>
            <p:ph idx="3" type="body"/>
          </p:nvPr>
        </p:nvSpPr>
        <p:spPr>
          <a:xfrm>
            <a:off x="5844329"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90" name="Google Shape;90;p1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1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3" name="Google Shape;93;p1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4" name="Google Shape;94;p19"/>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5" name="Google Shape;95;p19"/>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0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 name="Google Shape;96;p1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55600" lvl="0" marL="457200" algn="l">
              <a:lnSpc>
                <a:spcPct val="100000"/>
              </a:lnSpc>
              <a:spcBef>
                <a:spcPts val="600"/>
              </a:spcBef>
              <a:spcAft>
                <a:spcPts val="0"/>
              </a:spcAft>
              <a:buClr>
                <a:schemeClr val="lt1"/>
              </a:buClr>
              <a:buSzPts val="2000"/>
              <a:buChar char="▪"/>
              <a:defRPr>
                <a:solidFill>
                  <a:schemeClr val="lt1"/>
                </a:solidFill>
              </a:defRPr>
            </a:lvl1pPr>
            <a:lvl2pPr indent="-355600" lvl="1" marL="914400" algn="l">
              <a:lnSpc>
                <a:spcPct val="100000"/>
              </a:lnSpc>
              <a:spcBef>
                <a:spcPts val="0"/>
              </a:spcBef>
              <a:spcAft>
                <a:spcPts val="0"/>
              </a:spcAft>
              <a:buClr>
                <a:schemeClr val="lt1"/>
              </a:buClr>
              <a:buSzPts val="2000"/>
              <a:buChar char="□"/>
              <a:defRPr>
                <a:solidFill>
                  <a:schemeClr val="lt1"/>
                </a:solidFill>
              </a:defRPr>
            </a:lvl2pPr>
            <a:lvl3pPr indent="-355600" lvl="2" marL="1371600" algn="l">
              <a:lnSpc>
                <a:spcPct val="100000"/>
              </a:lnSpc>
              <a:spcBef>
                <a:spcPts val="0"/>
              </a:spcBef>
              <a:spcAft>
                <a:spcPts val="0"/>
              </a:spcAft>
              <a:buClr>
                <a:schemeClr val="lt1"/>
              </a:buClr>
              <a:buSzPts val="2000"/>
              <a:buChar char="□"/>
              <a:defRPr>
                <a:solidFill>
                  <a:schemeClr val="lt1"/>
                </a:solidFill>
              </a:defRPr>
            </a:lvl3pPr>
            <a:lvl4pPr indent="-355600" lvl="3" marL="1828800" algn="l">
              <a:lnSpc>
                <a:spcPct val="100000"/>
              </a:lnSpc>
              <a:spcBef>
                <a:spcPts val="0"/>
              </a:spcBef>
              <a:spcAft>
                <a:spcPts val="0"/>
              </a:spcAft>
              <a:buClr>
                <a:schemeClr val="lt1"/>
              </a:buClr>
              <a:buSzPts val="2000"/>
              <a:buChar char="□"/>
              <a:defRPr>
                <a:solidFill>
                  <a:schemeClr val="lt1"/>
                </a:solidFill>
              </a:defRPr>
            </a:lvl4pPr>
            <a:lvl5pPr indent="-355600" lvl="4" marL="2286000" algn="l">
              <a:lnSpc>
                <a:spcPct val="100000"/>
              </a:lnSpc>
              <a:spcBef>
                <a:spcPts val="0"/>
              </a:spcBef>
              <a:spcAft>
                <a:spcPts val="0"/>
              </a:spcAft>
              <a:buClr>
                <a:schemeClr val="lt1"/>
              </a:buClr>
              <a:buSzPts val="2000"/>
              <a:buChar char="○"/>
              <a:defRPr>
                <a:solidFill>
                  <a:schemeClr val="lt1"/>
                </a:solidFill>
              </a:defRPr>
            </a:lvl5pPr>
            <a:lvl6pPr indent="-355600" lvl="5" marL="2743200" algn="l">
              <a:lnSpc>
                <a:spcPct val="100000"/>
              </a:lnSpc>
              <a:spcBef>
                <a:spcPts val="0"/>
              </a:spcBef>
              <a:spcAft>
                <a:spcPts val="0"/>
              </a:spcAft>
              <a:buClr>
                <a:schemeClr val="lt1"/>
              </a:buClr>
              <a:buSzPts val="2000"/>
              <a:buChar char="■"/>
              <a:defRPr>
                <a:solidFill>
                  <a:schemeClr val="lt1"/>
                </a:solidFill>
              </a:defRPr>
            </a:lvl6pPr>
            <a:lvl7pPr indent="-355600" lvl="6" marL="3200400" algn="l">
              <a:lnSpc>
                <a:spcPct val="100000"/>
              </a:lnSpc>
              <a:spcBef>
                <a:spcPts val="0"/>
              </a:spcBef>
              <a:spcAft>
                <a:spcPts val="0"/>
              </a:spcAft>
              <a:buClr>
                <a:schemeClr val="lt1"/>
              </a:buClr>
              <a:buSzPts val="2000"/>
              <a:buChar char="●"/>
              <a:defRPr>
                <a:solidFill>
                  <a:schemeClr val="lt1"/>
                </a:solidFill>
              </a:defRPr>
            </a:lvl7pPr>
            <a:lvl8pPr indent="-355600" lvl="7" marL="3657600" algn="l">
              <a:lnSpc>
                <a:spcPct val="100000"/>
              </a:lnSpc>
              <a:spcBef>
                <a:spcPts val="0"/>
              </a:spcBef>
              <a:spcAft>
                <a:spcPts val="0"/>
              </a:spcAft>
              <a:buClr>
                <a:schemeClr val="lt1"/>
              </a:buClr>
              <a:buSzPts val="2000"/>
              <a:buChar char="○"/>
              <a:defRPr>
                <a:solidFill>
                  <a:schemeClr val="lt1"/>
                </a:solidFill>
              </a:defRPr>
            </a:lvl8pPr>
            <a:lvl9pPr indent="-355600" lvl="8" marL="4114800" algn="l">
              <a:lnSpc>
                <a:spcPct val="100000"/>
              </a:lnSpc>
              <a:spcBef>
                <a:spcPts val="0"/>
              </a:spcBef>
              <a:spcAft>
                <a:spcPts val="0"/>
              </a:spcAft>
              <a:buClr>
                <a:schemeClr val="lt1"/>
              </a:buClr>
              <a:buSzPts val="2000"/>
              <a:buChar char="■"/>
              <a:defRPr>
                <a:solidFill>
                  <a:schemeClr val="lt1"/>
                </a:solidFill>
              </a:defRPr>
            </a:lvl9pPr>
          </a:lstStyle>
          <a:p/>
        </p:txBody>
      </p:sp>
      <p:sp>
        <p:nvSpPr>
          <p:cNvPr id="97" name="Google Shape;9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8" name="Shape 98"/>
        <p:cNvGrpSpPr/>
        <p:nvPr/>
      </p:nvGrpSpPr>
      <p:grpSpPr>
        <a:xfrm>
          <a:off x="0" y="0"/>
          <a:ext cx="0" cy="0"/>
          <a:chOff x="0" y="0"/>
          <a:chExt cx="0" cy="0"/>
        </a:xfrm>
      </p:grpSpPr>
      <p:sp>
        <p:nvSpPr>
          <p:cNvPr id="99" name="Google Shape;99;p2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0"/>
          <p:cNvSpPr txBox="1"/>
          <p:nvPr>
            <p:ph type="ctrTitle"/>
          </p:nvPr>
        </p:nvSpPr>
        <p:spPr>
          <a:xfrm>
            <a:off x="1048725" y="3058625"/>
            <a:ext cx="49140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01" name="Shape 101"/>
        <p:cNvGrpSpPr/>
        <p:nvPr/>
      </p:nvGrpSpPr>
      <p:grpSpPr>
        <a:xfrm>
          <a:off x="0" y="0"/>
          <a:ext cx="0" cy="0"/>
          <a:chOff x="0" y="0"/>
          <a:chExt cx="0" cy="0"/>
        </a:xfrm>
      </p:grpSpPr>
      <p:sp>
        <p:nvSpPr>
          <p:cNvPr id="102" name="Google Shape;102;p21"/>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1"/>
          <p:cNvSpPr txBox="1"/>
          <p:nvPr>
            <p:ph type="ctrTitle"/>
          </p:nvPr>
        </p:nvSpPr>
        <p:spPr>
          <a:xfrm>
            <a:off x="1012800" y="2497750"/>
            <a:ext cx="49500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4" name="Google Shape;104;p21"/>
          <p:cNvSpPr txBox="1"/>
          <p:nvPr>
            <p:ph idx="1" type="subTitle"/>
          </p:nvPr>
        </p:nvSpPr>
        <p:spPr>
          <a:xfrm>
            <a:off x="1012800" y="3678252"/>
            <a:ext cx="49500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000"/>
              <a:buNone/>
              <a:defRPr>
                <a:solidFill>
                  <a:srgbClr val="000000"/>
                </a:solidFill>
              </a:defRPr>
            </a:lvl1pPr>
            <a:lvl2pPr lvl="1" algn="l">
              <a:lnSpc>
                <a:spcPct val="100000"/>
              </a:lnSpc>
              <a:spcBef>
                <a:spcPts val="0"/>
              </a:spcBef>
              <a:spcAft>
                <a:spcPts val="0"/>
              </a:spcAft>
              <a:buClr>
                <a:srgbClr val="000000"/>
              </a:buClr>
              <a:buSzPts val="2000"/>
              <a:buNone/>
              <a:defRPr>
                <a:solidFill>
                  <a:srgbClr val="000000"/>
                </a:solidFill>
              </a:defRPr>
            </a:lvl2pPr>
            <a:lvl3pPr lvl="2" algn="l">
              <a:lnSpc>
                <a:spcPct val="100000"/>
              </a:lnSpc>
              <a:spcBef>
                <a:spcPts val="0"/>
              </a:spcBef>
              <a:spcAft>
                <a:spcPts val="0"/>
              </a:spcAft>
              <a:buClr>
                <a:srgbClr val="000000"/>
              </a:buClr>
              <a:buSzPts val="2000"/>
              <a:buNone/>
              <a:defRPr>
                <a:solidFill>
                  <a:srgbClr val="000000"/>
                </a:solidFill>
              </a:defRPr>
            </a:lvl3pPr>
            <a:lvl4pPr lvl="3" algn="l">
              <a:lnSpc>
                <a:spcPct val="100000"/>
              </a:lnSpc>
              <a:spcBef>
                <a:spcPts val="0"/>
              </a:spcBef>
              <a:spcAft>
                <a:spcPts val="0"/>
              </a:spcAft>
              <a:buClr>
                <a:srgbClr val="000000"/>
              </a:buClr>
              <a:buSzPts val="2000"/>
              <a:buNone/>
              <a:defRPr>
                <a:solidFill>
                  <a:srgbClr val="000000"/>
                </a:solidFill>
              </a:defRPr>
            </a:lvl4pPr>
            <a:lvl5pPr lvl="4" algn="l">
              <a:lnSpc>
                <a:spcPct val="100000"/>
              </a:lnSpc>
              <a:spcBef>
                <a:spcPts val="0"/>
              </a:spcBef>
              <a:spcAft>
                <a:spcPts val="0"/>
              </a:spcAft>
              <a:buClr>
                <a:srgbClr val="000000"/>
              </a:buClr>
              <a:buSzPts val="2000"/>
              <a:buNone/>
              <a:defRPr>
                <a:solidFill>
                  <a:srgbClr val="000000"/>
                </a:solidFill>
              </a:defRPr>
            </a:lvl5pPr>
            <a:lvl6pPr lvl="5" algn="l">
              <a:lnSpc>
                <a:spcPct val="100000"/>
              </a:lnSpc>
              <a:spcBef>
                <a:spcPts val="0"/>
              </a:spcBef>
              <a:spcAft>
                <a:spcPts val="0"/>
              </a:spcAft>
              <a:buClr>
                <a:srgbClr val="000000"/>
              </a:buClr>
              <a:buSzPts val="2000"/>
              <a:buNone/>
              <a:defRPr>
                <a:solidFill>
                  <a:srgbClr val="000000"/>
                </a:solidFill>
              </a:defRPr>
            </a:lvl6pPr>
            <a:lvl7pPr lvl="6" algn="l">
              <a:lnSpc>
                <a:spcPct val="100000"/>
              </a:lnSpc>
              <a:spcBef>
                <a:spcPts val="0"/>
              </a:spcBef>
              <a:spcAft>
                <a:spcPts val="0"/>
              </a:spcAft>
              <a:buClr>
                <a:srgbClr val="000000"/>
              </a:buClr>
              <a:buSzPts val="2000"/>
              <a:buNone/>
              <a:defRPr>
                <a:solidFill>
                  <a:srgbClr val="000000"/>
                </a:solidFill>
              </a:defRPr>
            </a:lvl7pPr>
            <a:lvl8pPr lvl="7" algn="l">
              <a:lnSpc>
                <a:spcPct val="100000"/>
              </a:lnSpc>
              <a:spcBef>
                <a:spcPts val="0"/>
              </a:spcBef>
              <a:spcAft>
                <a:spcPts val="0"/>
              </a:spcAft>
              <a:buClr>
                <a:srgbClr val="000000"/>
              </a:buClr>
              <a:buSzPts val="2000"/>
              <a:buNone/>
              <a:defRPr>
                <a:solidFill>
                  <a:srgbClr val="000000"/>
                </a:solidFill>
              </a:defRPr>
            </a:lvl8pPr>
            <a:lvl9pPr lvl="8" algn="l">
              <a:lnSpc>
                <a:spcPct val="100000"/>
              </a:lnSpc>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5" name="Google Shape;15;p3"/>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6" name="Google Shape;16;p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05" name="Shape 105"/>
        <p:cNvGrpSpPr/>
        <p:nvPr/>
      </p:nvGrpSpPr>
      <p:grpSpPr>
        <a:xfrm>
          <a:off x="0" y="0"/>
          <a:ext cx="0" cy="0"/>
          <a:chOff x="0" y="0"/>
          <a:chExt cx="0" cy="0"/>
        </a:xfrm>
      </p:grpSpPr>
      <p:sp>
        <p:nvSpPr>
          <p:cNvPr id="106" name="Google Shape;106;p2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2"/>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08" name="Google Shape;108;p22"/>
          <p:cNvSpPr txBox="1"/>
          <p:nvPr>
            <p:ph idx="1" type="body"/>
          </p:nvPr>
        </p:nvSpPr>
        <p:spPr>
          <a:xfrm>
            <a:off x="869150" y="2312925"/>
            <a:ext cx="3594600" cy="213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09" name="Google Shape;109;p22"/>
          <p:cNvSpPr txBox="1"/>
          <p:nvPr>
            <p:ph idx="2" type="body"/>
          </p:nvPr>
        </p:nvSpPr>
        <p:spPr>
          <a:xfrm>
            <a:off x="4680228" y="2312925"/>
            <a:ext cx="3594600" cy="213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0" name="Google Shape;110;p22"/>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2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14" name="Google Shape;114;p2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2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4"/>
          <p:cNvSpPr txBox="1"/>
          <p:nvPr>
            <p:ph idx="1" type="body"/>
          </p:nvPr>
        </p:nvSpPr>
        <p:spPr>
          <a:xfrm>
            <a:off x="840425" y="3949100"/>
            <a:ext cx="74631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118" name="Google Shape;118;p24"/>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2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22" name="Shape 122"/>
        <p:cNvGrpSpPr/>
        <p:nvPr/>
      </p:nvGrpSpPr>
      <p:grpSpPr>
        <a:xfrm>
          <a:off x="0" y="0"/>
          <a:ext cx="0" cy="0"/>
          <a:chOff x="0" y="0"/>
          <a:chExt cx="0" cy="0"/>
        </a:xfrm>
      </p:grpSpPr>
      <p:cxnSp>
        <p:nvCxnSpPr>
          <p:cNvPr id="123" name="Google Shape;123;p26"/>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24" name="Google Shape;124;p26"/>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5" name="Google Shape;125;p26"/>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26" name="Google Shape;12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 name="Shape 17"/>
        <p:cNvGrpSpPr/>
        <p:nvPr/>
      </p:nvGrpSpPr>
      <p:grpSpPr>
        <a:xfrm>
          <a:off x="0" y="0"/>
          <a:ext cx="0" cy="0"/>
          <a:chOff x="0" y="0"/>
          <a:chExt cx="0" cy="0"/>
        </a:xfrm>
      </p:grpSpPr>
      <p:sp>
        <p:nvSpPr>
          <p:cNvPr id="18" name="Google Shape;18;p4"/>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0" name="Google Shape;20;p4"/>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1" name="Google Shape;21;p4"/>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0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2" name="Google Shape;22;p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55600" lvl="0" marL="457200" algn="l">
              <a:lnSpc>
                <a:spcPct val="100000"/>
              </a:lnSpc>
              <a:spcBef>
                <a:spcPts val="600"/>
              </a:spcBef>
              <a:spcAft>
                <a:spcPts val="0"/>
              </a:spcAft>
              <a:buClr>
                <a:schemeClr val="lt1"/>
              </a:buClr>
              <a:buSzPts val="2000"/>
              <a:buChar char="▪"/>
              <a:defRPr>
                <a:solidFill>
                  <a:schemeClr val="lt1"/>
                </a:solidFill>
              </a:defRPr>
            </a:lvl1pPr>
            <a:lvl2pPr indent="-355600" lvl="1" marL="914400" algn="l">
              <a:lnSpc>
                <a:spcPct val="100000"/>
              </a:lnSpc>
              <a:spcBef>
                <a:spcPts val="0"/>
              </a:spcBef>
              <a:spcAft>
                <a:spcPts val="0"/>
              </a:spcAft>
              <a:buClr>
                <a:schemeClr val="lt1"/>
              </a:buClr>
              <a:buSzPts val="2000"/>
              <a:buChar char="□"/>
              <a:defRPr>
                <a:solidFill>
                  <a:schemeClr val="lt1"/>
                </a:solidFill>
              </a:defRPr>
            </a:lvl2pPr>
            <a:lvl3pPr indent="-355600" lvl="2" marL="1371600" algn="l">
              <a:lnSpc>
                <a:spcPct val="100000"/>
              </a:lnSpc>
              <a:spcBef>
                <a:spcPts val="0"/>
              </a:spcBef>
              <a:spcAft>
                <a:spcPts val="0"/>
              </a:spcAft>
              <a:buClr>
                <a:schemeClr val="lt1"/>
              </a:buClr>
              <a:buSzPts val="2000"/>
              <a:buChar char="□"/>
              <a:defRPr>
                <a:solidFill>
                  <a:schemeClr val="lt1"/>
                </a:solidFill>
              </a:defRPr>
            </a:lvl3pPr>
            <a:lvl4pPr indent="-355600" lvl="3" marL="1828800" algn="l">
              <a:lnSpc>
                <a:spcPct val="100000"/>
              </a:lnSpc>
              <a:spcBef>
                <a:spcPts val="0"/>
              </a:spcBef>
              <a:spcAft>
                <a:spcPts val="0"/>
              </a:spcAft>
              <a:buClr>
                <a:schemeClr val="lt1"/>
              </a:buClr>
              <a:buSzPts val="2000"/>
              <a:buChar char="□"/>
              <a:defRPr>
                <a:solidFill>
                  <a:schemeClr val="lt1"/>
                </a:solidFill>
              </a:defRPr>
            </a:lvl4pPr>
            <a:lvl5pPr indent="-355600" lvl="4" marL="2286000" algn="l">
              <a:lnSpc>
                <a:spcPct val="100000"/>
              </a:lnSpc>
              <a:spcBef>
                <a:spcPts val="0"/>
              </a:spcBef>
              <a:spcAft>
                <a:spcPts val="0"/>
              </a:spcAft>
              <a:buClr>
                <a:schemeClr val="lt1"/>
              </a:buClr>
              <a:buSzPts val="2000"/>
              <a:buChar char="○"/>
              <a:defRPr>
                <a:solidFill>
                  <a:schemeClr val="lt1"/>
                </a:solidFill>
              </a:defRPr>
            </a:lvl5pPr>
            <a:lvl6pPr indent="-355600" lvl="5" marL="2743200" algn="l">
              <a:lnSpc>
                <a:spcPct val="100000"/>
              </a:lnSpc>
              <a:spcBef>
                <a:spcPts val="0"/>
              </a:spcBef>
              <a:spcAft>
                <a:spcPts val="0"/>
              </a:spcAft>
              <a:buClr>
                <a:schemeClr val="lt1"/>
              </a:buClr>
              <a:buSzPts val="2000"/>
              <a:buChar char="■"/>
              <a:defRPr>
                <a:solidFill>
                  <a:schemeClr val="lt1"/>
                </a:solidFill>
              </a:defRPr>
            </a:lvl6pPr>
            <a:lvl7pPr indent="-355600" lvl="6" marL="3200400" algn="l">
              <a:lnSpc>
                <a:spcPct val="100000"/>
              </a:lnSpc>
              <a:spcBef>
                <a:spcPts val="0"/>
              </a:spcBef>
              <a:spcAft>
                <a:spcPts val="0"/>
              </a:spcAft>
              <a:buClr>
                <a:schemeClr val="lt1"/>
              </a:buClr>
              <a:buSzPts val="2000"/>
              <a:buChar char="●"/>
              <a:defRPr>
                <a:solidFill>
                  <a:schemeClr val="lt1"/>
                </a:solidFill>
              </a:defRPr>
            </a:lvl7pPr>
            <a:lvl8pPr indent="-355600" lvl="7" marL="3657600" algn="l">
              <a:lnSpc>
                <a:spcPct val="100000"/>
              </a:lnSpc>
              <a:spcBef>
                <a:spcPts val="0"/>
              </a:spcBef>
              <a:spcAft>
                <a:spcPts val="0"/>
              </a:spcAft>
              <a:buClr>
                <a:schemeClr val="lt1"/>
              </a:buClr>
              <a:buSzPts val="2000"/>
              <a:buChar char="○"/>
              <a:defRPr>
                <a:solidFill>
                  <a:schemeClr val="lt1"/>
                </a:solidFill>
              </a:defRPr>
            </a:lvl8pPr>
            <a:lvl9pPr indent="-355600" lvl="8" marL="4114800" algn="l">
              <a:lnSpc>
                <a:spcPct val="100000"/>
              </a:lnSpc>
              <a:spcBef>
                <a:spcPts val="0"/>
              </a:spcBef>
              <a:spcAft>
                <a:spcPts val="0"/>
              </a:spcAft>
              <a:buClr>
                <a:schemeClr val="lt1"/>
              </a:buClr>
              <a:buSzPts val="2000"/>
              <a:buChar char="■"/>
              <a:defRPr>
                <a:solidFill>
                  <a:schemeClr val="lt1"/>
                </a:solidFil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4" name="Shape 24"/>
        <p:cNvGrpSpPr/>
        <p:nvPr/>
      </p:nvGrpSpPr>
      <p:grpSpPr>
        <a:xfrm>
          <a:off x="0" y="0"/>
          <a:ext cx="0" cy="0"/>
          <a:chOff x="0" y="0"/>
          <a:chExt cx="0" cy="0"/>
        </a:xfrm>
      </p:grpSpPr>
      <p:sp>
        <p:nvSpPr>
          <p:cNvPr id="25" name="Google Shape;25;p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txBox="1"/>
          <p:nvPr>
            <p:ph type="ctrTitle"/>
          </p:nvPr>
        </p:nvSpPr>
        <p:spPr>
          <a:xfrm>
            <a:off x="1012800" y="2497750"/>
            <a:ext cx="49500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 name="Google Shape;27;p5"/>
          <p:cNvSpPr txBox="1"/>
          <p:nvPr>
            <p:ph idx="1" type="subTitle"/>
          </p:nvPr>
        </p:nvSpPr>
        <p:spPr>
          <a:xfrm>
            <a:off x="1012800" y="3678252"/>
            <a:ext cx="49500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000"/>
              <a:buNone/>
              <a:defRPr>
                <a:solidFill>
                  <a:srgbClr val="000000"/>
                </a:solidFill>
              </a:defRPr>
            </a:lvl1pPr>
            <a:lvl2pPr lvl="1" algn="l">
              <a:lnSpc>
                <a:spcPct val="100000"/>
              </a:lnSpc>
              <a:spcBef>
                <a:spcPts val="0"/>
              </a:spcBef>
              <a:spcAft>
                <a:spcPts val="0"/>
              </a:spcAft>
              <a:buClr>
                <a:srgbClr val="000000"/>
              </a:buClr>
              <a:buSzPts val="2000"/>
              <a:buNone/>
              <a:defRPr>
                <a:solidFill>
                  <a:srgbClr val="000000"/>
                </a:solidFill>
              </a:defRPr>
            </a:lvl2pPr>
            <a:lvl3pPr lvl="2" algn="l">
              <a:lnSpc>
                <a:spcPct val="100000"/>
              </a:lnSpc>
              <a:spcBef>
                <a:spcPts val="0"/>
              </a:spcBef>
              <a:spcAft>
                <a:spcPts val="0"/>
              </a:spcAft>
              <a:buClr>
                <a:srgbClr val="000000"/>
              </a:buClr>
              <a:buSzPts val="2000"/>
              <a:buNone/>
              <a:defRPr>
                <a:solidFill>
                  <a:srgbClr val="000000"/>
                </a:solidFill>
              </a:defRPr>
            </a:lvl3pPr>
            <a:lvl4pPr lvl="3" algn="l">
              <a:lnSpc>
                <a:spcPct val="100000"/>
              </a:lnSpc>
              <a:spcBef>
                <a:spcPts val="0"/>
              </a:spcBef>
              <a:spcAft>
                <a:spcPts val="0"/>
              </a:spcAft>
              <a:buClr>
                <a:srgbClr val="000000"/>
              </a:buClr>
              <a:buSzPts val="2000"/>
              <a:buNone/>
              <a:defRPr>
                <a:solidFill>
                  <a:srgbClr val="000000"/>
                </a:solidFill>
              </a:defRPr>
            </a:lvl4pPr>
            <a:lvl5pPr lvl="4" algn="l">
              <a:lnSpc>
                <a:spcPct val="100000"/>
              </a:lnSpc>
              <a:spcBef>
                <a:spcPts val="0"/>
              </a:spcBef>
              <a:spcAft>
                <a:spcPts val="0"/>
              </a:spcAft>
              <a:buClr>
                <a:srgbClr val="000000"/>
              </a:buClr>
              <a:buSzPts val="2000"/>
              <a:buNone/>
              <a:defRPr>
                <a:solidFill>
                  <a:srgbClr val="000000"/>
                </a:solidFill>
              </a:defRPr>
            </a:lvl5pPr>
            <a:lvl6pPr lvl="5" algn="l">
              <a:lnSpc>
                <a:spcPct val="100000"/>
              </a:lnSpc>
              <a:spcBef>
                <a:spcPts val="0"/>
              </a:spcBef>
              <a:spcAft>
                <a:spcPts val="0"/>
              </a:spcAft>
              <a:buClr>
                <a:srgbClr val="000000"/>
              </a:buClr>
              <a:buSzPts val="2000"/>
              <a:buNone/>
              <a:defRPr>
                <a:solidFill>
                  <a:srgbClr val="000000"/>
                </a:solidFill>
              </a:defRPr>
            </a:lvl6pPr>
            <a:lvl7pPr lvl="6" algn="l">
              <a:lnSpc>
                <a:spcPct val="100000"/>
              </a:lnSpc>
              <a:spcBef>
                <a:spcPts val="0"/>
              </a:spcBef>
              <a:spcAft>
                <a:spcPts val="0"/>
              </a:spcAft>
              <a:buClr>
                <a:srgbClr val="000000"/>
              </a:buClr>
              <a:buSzPts val="2000"/>
              <a:buNone/>
              <a:defRPr>
                <a:solidFill>
                  <a:srgbClr val="000000"/>
                </a:solidFill>
              </a:defRPr>
            </a:lvl7pPr>
            <a:lvl8pPr lvl="7" algn="l">
              <a:lnSpc>
                <a:spcPct val="100000"/>
              </a:lnSpc>
              <a:spcBef>
                <a:spcPts val="0"/>
              </a:spcBef>
              <a:spcAft>
                <a:spcPts val="0"/>
              </a:spcAft>
              <a:buClr>
                <a:srgbClr val="000000"/>
              </a:buClr>
              <a:buSzPts val="2000"/>
              <a:buNone/>
              <a:defRPr>
                <a:solidFill>
                  <a:srgbClr val="000000"/>
                </a:solidFill>
              </a:defRPr>
            </a:lvl8pPr>
            <a:lvl9pPr lvl="8" algn="l">
              <a:lnSpc>
                <a:spcPct val="100000"/>
              </a:lnSpc>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8" name="Shape 28"/>
        <p:cNvGrpSpPr/>
        <p:nvPr/>
      </p:nvGrpSpPr>
      <p:grpSpPr>
        <a:xfrm>
          <a:off x="0" y="0"/>
          <a:ext cx="0" cy="0"/>
          <a:chOff x="0" y="0"/>
          <a:chExt cx="0" cy="0"/>
        </a:xfrm>
      </p:grpSpPr>
      <p:sp>
        <p:nvSpPr>
          <p:cNvPr id="29" name="Google Shape;29;p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
          <p:cNvSpPr txBox="1"/>
          <p:nvPr>
            <p:ph idx="1" type="body"/>
          </p:nvPr>
        </p:nvSpPr>
        <p:spPr>
          <a:xfrm>
            <a:off x="1804525" y="854775"/>
            <a:ext cx="5152200" cy="3505200"/>
          </a:xfrm>
          <a:prstGeom prst="rect">
            <a:avLst/>
          </a:prstGeom>
          <a:noFill/>
          <a:ln>
            <a:noFill/>
          </a:ln>
        </p:spPr>
        <p:txBody>
          <a:bodyPr anchorCtr="0" anchor="t" bIns="91425" lIns="91425" spcFirstLastPara="1" rIns="91425" wrap="square" tIns="91425">
            <a:noAutofit/>
          </a:bodyPr>
          <a:lstStyle>
            <a:lvl1pPr indent="-431800" lvl="0" marL="457200" algn="l">
              <a:lnSpc>
                <a:spcPct val="115000"/>
              </a:lnSpc>
              <a:spcBef>
                <a:spcPts val="600"/>
              </a:spcBef>
              <a:spcAft>
                <a:spcPts val="0"/>
              </a:spcAft>
              <a:buSzPts val="3200"/>
              <a:buChar char="▪"/>
              <a:defRPr i="1" sz="3200"/>
            </a:lvl1pPr>
            <a:lvl2pPr indent="-431800" lvl="1" marL="914400" algn="l">
              <a:lnSpc>
                <a:spcPct val="115000"/>
              </a:lnSpc>
              <a:spcBef>
                <a:spcPts val="0"/>
              </a:spcBef>
              <a:spcAft>
                <a:spcPts val="0"/>
              </a:spcAft>
              <a:buSzPts val="3200"/>
              <a:buChar char="□"/>
              <a:defRPr i="1" sz="3200"/>
            </a:lvl2pPr>
            <a:lvl3pPr indent="-431800" lvl="2" marL="1371600" algn="l">
              <a:lnSpc>
                <a:spcPct val="115000"/>
              </a:lnSpc>
              <a:spcBef>
                <a:spcPts val="0"/>
              </a:spcBef>
              <a:spcAft>
                <a:spcPts val="0"/>
              </a:spcAft>
              <a:buSzPts val="3200"/>
              <a:buChar char="□"/>
              <a:defRPr i="1" sz="3200"/>
            </a:lvl3pPr>
            <a:lvl4pPr indent="-431800" lvl="3" marL="1828800" algn="l">
              <a:lnSpc>
                <a:spcPct val="115000"/>
              </a:lnSpc>
              <a:spcBef>
                <a:spcPts val="0"/>
              </a:spcBef>
              <a:spcAft>
                <a:spcPts val="0"/>
              </a:spcAft>
              <a:buSzPts val="3200"/>
              <a:buChar char="□"/>
              <a:defRPr i="1" sz="3200"/>
            </a:lvl4pPr>
            <a:lvl5pPr indent="-431800" lvl="4" marL="2286000" algn="l">
              <a:lnSpc>
                <a:spcPct val="115000"/>
              </a:lnSpc>
              <a:spcBef>
                <a:spcPts val="0"/>
              </a:spcBef>
              <a:spcAft>
                <a:spcPts val="0"/>
              </a:spcAft>
              <a:buSzPts val="3200"/>
              <a:buChar char="○"/>
              <a:defRPr i="1" sz="3200"/>
            </a:lvl5pPr>
            <a:lvl6pPr indent="-431800" lvl="5" marL="2743200" algn="l">
              <a:lnSpc>
                <a:spcPct val="115000"/>
              </a:lnSpc>
              <a:spcBef>
                <a:spcPts val="0"/>
              </a:spcBef>
              <a:spcAft>
                <a:spcPts val="0"/>
              </a:spcAft>
              <a:buSzPts val="3200"/>
              <a:buChar char="■"/>
              <a:defRPr i="1" sz="3200"/>
            </a:lvl6pPr>
            <a:lvl7pPr indent="-431800" lvl="6" marL="3200400" algn="l">
              <a:lnSpc>
                <a:spcPct val="115000"/>
              </a:lnSpc>
              <a:spcBef>
                <a:spcPts val="0"/>
              </a:spcBef>
              <a:spcAft>
                <a:spcPts val="0"/>
              </a:spcAft>
              <a:buSzPts val="3200"/>
              <a:buChar char="●"/>
              <a:defRPr i="1" sz="3200"/>
            </a:lvl7pPr>
            <a:lvl8pPr indent="-431800" lvl="7" marL="3657600" algn="l">
              <a:lnSpc>
                <a:spcPct val="115000"/>
              </a:lnSpc>
              <a:spcBef>
                <a:spcPts val="0"/>
              </a:spcBef>
              <a:spcAft>
                <a:spcPts val="0"/>
              </a:spcAft>
              <a:buSzPts val="3200"/>
              <a:buChar char="○"/>
              <a:defRPr i="1" sz="3200"/>
            </a:lvl8pPr>
            <a:lvl9pPr indent="-431800" lvl="8" marL="4114800" algn="l">
              <a:lnSpc>
                <a:spcPct val="115000"/>
              </a:lnSpc>
              <a:spcBef>
                <a:spcPts val="0"/>
              </a:spcBef>
              <a:spcAft>
                <a:spcPts val="0"/>
              </a:spcAft>
              <a:buSzPts val="3200"/>
              <a:buChar char="■"/>
              <a:defRPr i="1" sz="3200"/>
            </a:lvl9pPr>
          </a:lstStyle>
          <a:p/>
        </p:txBody>
      </p:sp>
      <p:sp>
        <p:nvSpPr>
          <p:cNvPr id="31" name="Google Shape;31;p6"/>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33" name="Google Shape;33;p6"/>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7" name="Google Shape;37;p7"/>
          <p:cNvSpPr txBox="1"/>
          <p:nvPr>
            <p:ph idx="1" type="body"/>
          </p:nvPr>
        </p:nvSpPr>
        <p:spPr>
          <a:xfrm>
            <a:off x="869150" y="2312925"/>
            <a:ext cx="3594600" cy="213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8" name="Google Shape;38;p7"/>
          <p:cNvSpPr txBox="1"/>
          <p:nvPr>
            <p:ph idx="2" type="body"/>
          </p:nvPr>
        </p:nvSpPr>
        <p:spPr>
          <a:xfrm>
            <a:off x="4680228" y="2312925"/>
            <a:ext cx="3594600" cy="2133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9" name="Google Shape;39;p7"/>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0"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8"/>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3" name="Google Shape;43;p8"/>
          <p:cNvSpPr txBox="1"/>
          <p:nvPr>
            <p:ph idx="1" type="body"/>
          </p:nvPr>
        </p:nvSpPr>
        <p:spPr>
          <a:xfrm>
            <a:off x="869150"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44" name="Google Shape;44;p8"/>
          <p:cNvSpPr txBox="1"/>
          <p:nvPr>
            <p:ph idx="2" type="body"/>
          </p:nvPr>
        </p:nvSpPr>
        <p:spPr>
          <a:xfrm>
            <a:off x="3356739"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45" name="Google Shape;45;p8"/>
          <p:cNvSpPr txBox="1"/>
          <p:nvPr>
            <p:ph idx="3" type="body"/>
          </p:nvPr>
        </p:nvSpPr>
        <p:spPr>
          <a:xfrm>
            <a:off x="5844329" y="2312925"/>
            <a:ext cx="2366400" cy="204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sz="14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0"/>
              </a:spcBef>
              <a:spcAft>
                <a:spcPts val="0"/>
              </a:spcAft>
              <a:buSzPts val="1400"/>
              <a:buChar char="□"/>
              <a:defRPr sz="1400"/>
            </a:lvl3pPr>
            <a:lvl4pPr indent="-317500" lvl="3" marL="1828800" algn="l">
              <a:lnSpc>
                <a:spcPct val="100000"/>
              </a:lnSpc>
              <a:spcBef>
                <a:spcPts val="0"/>
              </a:spcBef>
              <a:spcAft>
                <a:spcPts val="0"/>
              </a:spcAft>
              <a:buSzPts val="1400"/>
              <a:buChar char="□"/>
              <a:defRPr sz="1400"/>
            </a:lvl4pPr>
            <a:lvl5pPr indent="-317500" lvl="4" marL="2286000" algn="l">
              <a:lnSpc>
                <a:spcPct val="100000"/>
              </a:lnSpc>
              <a:spcBef>
                <a:spcPts val="0"/>
              </a:spcBef>
              <a:spcAft>
                <a:spcPts val="0"/>
              </a:spcAft>
              <a:buSzPts val="1400"/>
              <a:buChar char="○"/>
              <a:defRPr sz="1400"/>
            </a:lvl5pPr>
            <a:lvl6pPr indent="-317500" lvl="5" marL="2743200" algn="l">
              <a:lnSpc>
                <a:spcPct val="100000"/>
              </a:lnSpc>
              <a:spcBef>
                <a:spcPts val="0"/>
              </a:spcBef>
              <a:spcAft>
                <a:spcPts val="0"/>
              </a:spcAft>
              <a:buSzPts val="1400"/>
              <a:buChar char="■"/>
              <a:defRPr sz="1400"/>
            </a:lvl6pPr>
            <a:lvl7pPr indent="-317500" lvl="6" marL="3200400" algn="l">
              <a:lnSpc>
                <a:spcPct val="100000"/>
              </a:lnSpc>
              <a:spcBef>
                <a:spcPts val="0"/>
              </a:spcBef>
              <a:spcAft>
                <a:spcPts val="0"/>
              </a:spcAft>
              <a:buSzPts val="1400"/>
              <a:buChar char="●"/>
              <a:defRPr sz="1400"/>
            </a:lvl7pPr>
            <a:lvl8pPr indent="-317500" lvl="7" marL="3657600" algn="l">
              <a:lnSpc>
                <a:spcPct val="100000"/>
              </a:lnSpc>
              <a:spcBef>
                <a:spcPts val="0"/>
              </a:spcBef>
              <a:spcAft>
                <a:spcPts val="0"/>
              </a:spcAft>
              <a:buSzPts val="1400"/>
              <a:buChar char="○"/>
              <a:defRPr sz="1400"/>
            </a:lvl8pPr>
            <a:lvl9pPr indent="-317500" lvl="8" marL="4114800" algn="l">
              <a:lnSpc>
                <a:spcPct val="100000"/>
              </a:lnSpc>
              <a:spcBef>
                <a:spcPts val="0"/>
              </a:spcBef>
              <a:spcAft>
                <a:spcPts val="0"/>
              </a:spcAft>
              <a:buSzPts val="1400"/>
              <a:buChar char="■"/>
              <a:defRPr sz="1400"/>
            </a:lvl9pPr>
          </a:lstStyle>
          <a:p/>
        </p:txBody>
      </p:sp>
      <p:sp>
        <p:nvSpPr>
          <p:cNvPr id="46" name="Google Shape;46;p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50" name="Google Shape;50;p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0"/>
          <p:cNvSpPr txBox="1"/>
          <p:nvPr>
            <p:ph idx="1" type="body"/>
          </p:nvPr>
        </p:nvSpPr>
        <p:spPr>
          <a:xfrm>
            <a:off x="840425" y="3949100"/>
            <a:ext cx="74631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54" name="Google Shape;54;p10"/>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1pPr>
            <a:lvl2pPr lvl="1"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2pPr>
            <a:lvl3pPr lvl="2"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3pPr>
            <a:lvl4pPr lvl="3"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4pPr>
            <a:lvl5pPr lvl="4"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5pPr>
            <a:lvl6pPr lvl="5"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6pPr>
            <a:lvl7pPr lvl="6"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7pPr>
            <a:lvl8pPr lvl="7"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8pPr>
            <a:lvl9pPr lvl="8"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1pPr>
            <a:lvl2pPr indent="-355600" lvl="1" marL="9144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2pPr>
            <a:lvl3pPr indent="-355600" lvl="2" marL="13716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3pPr>
            <a:lvl4pPr indent="-355600" lvl="3" marL="18288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4pPr>
            <a:lvl5pPr indent="-355600" lvl="4" marL="22860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5pPr>
            <a:lvl6pPr indent="-355600" lvl="5" marL="27432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6pPr>
            <a:lvl7pPr indent="-355600" lvl="6" marL="32004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7pPr>
            <a:lvl8pPr indent="-355600" lvl="7" marL="36576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8pPr>
            <a:lvl9pPr indent="-355600" lvl="8" marL="41148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9pPr>
          </a:lstStyle>
          <a:p/>
        </p:txBody>
      </p:sp>
      <p:sp>
        <p:nvSpPr>
          <p:cNvPr id="8" name="Google Shape;8;p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1pPr>
            <a:lvl2pPr lvl="1"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2pPr>
            <a:lvl3pPr lvl="2"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3pPr>
            <a:lvl4pPr lvl="3"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4pPr>
            <a:lvl5pPr lvl="4"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5pPr>
            <a:lvl6pPr lvl="5"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6pPr>
            <a:lvl7pPr lvl="6"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7pPr>
            <a:lvl8pPr lvl="7"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8pPr>
            <a:lvl9pPr lvl="8" marR="0" rtl="0" algn="l">
              <a:lnSpc>
                <a:spcPct val="100000"/>
              </a:lnSpc>
              <a:spcBef>
                <a:spcPts val="0"/>
              </a:spcBef>
              <a:spcAft>
                <a:spcPts val="0"/>
              </a:spcAft>
              <a:buClr>
                <a:schemeClr val="dk1"/>
              </a:buClr>
              <a:buSzPts val="4000"/>
              <a:buFont typeface="Work Sans"/>
              <a:buNone/>
              <a:defRPr b="1" i="0" sz="4000" u="none" cap="none" strike="noStrike">
                <a:solidFill>
                  <a:schemeClr val="dk1"/>
                </a:solidFill>
                <a:latin typeface="Work Sans"/>
                <a:ea typeface="Work Sans"/>
                <a:cs typeface="Work Sans"/>
                <a:sym typeface="Work Sans"/>
              </a:defRPr>
            </a:lvl9pPr>
          </a:lstStyle>
          <a:p/>
        </p:txBody>
      </p:sp>
      <p:sp>
        <p:nvSpPr>
          <p:cNvPr id="68" name="Google Shape;68;p14"/>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1pPr>
            <a:lvl2pPr indent="-355600" lvl="1" marL="9144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2pPr>
            <a:lvl3pPr indent="-355600" lvl="2" marL="13716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3pPr>
            <a:lvl4pPr indent="-355600" lvl="3" marL="18288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4pPr>
            <a:lvl5pPr indent="-355600" lvl="4" marL="22860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5pPr>
            <a:lvl6pPr indent="-355600" lvl="5" marL="27432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6pPr>
            <a:lvl7pPr indent="-355600" lvl="6" marL="32004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7pPr>
            <a:lvl8pPr indent="-355600" lvl="7" marL="36576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8pPr>
            <a:lvl9pPr indent="-355600" lvl="8" marL="4114800" marR="0" rtl="0" algn="l">
              <a:lnSpc>
                <a:spcPct val="100000"/>
              </a:lnSpc>
              <a:spcBef>
                <a:spcPts val="0"/>
              </a:spcBef>
              <a:spcAft>
                <a:spcPts val="0"/>
              </a:spcAft>
              <a:buClr>
                <a:schemeClr val="dk1"/>
              </a:buClr>
              <a:buSzPts val="2000"/>
              <a:buFont typeface="Work Sans"/>
              <a:buChar char="■"/>
              <a:defRPr b="0" i="0" sz="2000" u="none" cap="none" strike="noStrike">
                <a:solidFill>
                  <a:schemeClr val="dk1"/>
                </a:solidFill>
                <a:latin typeface="Work Sans"/>
                <a:ea typeface="Work Sans"/>
                <a:cs typeface="Work Sans"/>
                <a:sym typeface="Work Sans"/>
              </a:defRPr>
            </a:lvl9pPr>
          </a:lstStyle>
          <a:p/>
        </p:txBody>
      </p:sp>
      <p:sp>
        <p:nvSpPr>
          <p:cNvPr id="69" name="Google Shape;69;p14"/>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1.jpg"/><Relationship Id="rId5"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2.jpg"/><Relationship Id="rId5"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image" Target="../media/image45.png"/><Relationship Id="rId5"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8.jpg"/><Relationship Id="rId4" Type="http://schemas.openxmlformats.org/officeDocument/2006/relationships/image" Target="../media/image47.png"/><Relationship Id="rId5" Type="http://schemas.openxmlformats.org/officeDocument/2006/relationships/image" Target="../media/image4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54.jpg"/><Relationship Id="rId4" Type="http://schemas.openxmlformats.org/officeDocument/2006/relationships/image" Target="../media/image53.png"/><Relationship Id="rId5"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57.jpg"/><Relationship Id="rId5" Type="http://schemas.openxmlformats.org/officeDocument/2006/relationships/image" Target="../media/image5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59.jpg"/><Relationship Id="rId4" Type="http://schemas.openxmlformats.org/officeDocument/2006/relationships/image" Target="../media/image60.png"/><Relationship Id="rId5" Type="http://schemas.openxmlformats.org/officeDocument/2006/relationships/image" Target="../media/image6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jpg"/><Relationship Id="rId4" Type="http://schemas.openxmlformats.org/officeDocument/2006/relationships/image" Target="../media/image64.png"/><Relationship Id="rId5" Type="http://schemas.openxmlformats.org/officeDocument/2006/relationships/image" Target="../media/image6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65.jpg"/><Relationship Id="rId4" Type="http://schemas.openxmlformats.org/officeDocument/2006/relationships/image" Target="../media/image72.png"/><Relationship Id="rId5" Type="http://schemas.openxmlformats.org/officeDocument/2006/relationships/image" Target="../media/image6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66.jpg"/><Relationship Id="rId4" Type="http://schemas.openxmlformats.org/officeDocument/2006/relationships/image" Target="../media/image70.png"/><Relationship Id="rId5" Type="http://schemas.openxmlformats.org/officeDocument/2006/relationships/image" Target="../media/image6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4.png"/><Relationship Id="rId4" Type="http://schemas.openxmlformats.org/officeDocument/2006/relationships/image" Target="../media/image75.jpg"/><Relationship Id="rId5" Type="http://schemas.openxmlformats.org/officeDocument/2006/relationships/image" Target="../media/image7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7.jpg"/><Relationship Id="rId4" Type="http://schemas.openxmlformats.org/officeDocument/2006/relationships/image" Target="../media/image79.png"/><Relationship Id="rId5" Type="http://schemas.openxmlformats.org/officeDocument/2006/relationships/image" Target="../media/image7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0.jpg"/><Relationship Id="rId4" Type="http://schemas.openxmlformats.org/officeDocument/2006/relationships/image" Target="../media/image81.png"/><Relationship Id="rId5" Type="http://schemas.openxmlformats.org/officeDocument/2006/relationships/image" Target="../media/image8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3.jpg"/><Relationship Id="rId4" Type="http://schemas.openxmlformats.org/officeDocument/2006/relationships/image" Target="../media/image84.png"/><Relationship Id="rId5" Type="http://schemas.openxmlformats.org/officeDocument/2006/relationships/image" Target="../media/image8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7.png"/><Relationship Id="rId4" Type="http://schemas.openxmlformats.org/officeDocument/2006/relationships/image" Target="../media/image88.jpg"/><Relationship Id="rId5" Type="http://schemas.openxmlformats.org/officeDocument/2006/relationships/image" Target="../media/image8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7"/>
          <p:cNvSpPr txBox="1"/>
          <p:nvPr>
            <p:ph type="ctrTitle"/>
          </p:nvPr>
        </p:nvSpPr>
        <p:spPr>
          <a:xfrm>
            <a:off x="1048725" y="3058625"/>
            <a:ext cx="49140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Game Mechanics</a:t>
            </a:r>
            <a:endParaRPr/>
          </a:p>
        </p:txBody>
      </p:sp>
      <p:pic>
        <p:nvPicPr>
          <p:cNvPr id="132" name="Google Shape;132;p27"/>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Game Mechanics You’ve Experienced</a:t>
            </a:r>
            <a:endParaRPr/>
          </a:p>
        </p:txBody>
      </p:sp>
      <p:sp>
        <p:nvSpPr>
          <p:cNvPr id="195" name="Google Shape;195;p36"/>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266700" lvl="0" marL="342900" rtl="0" algn="l">
              <a:lnSpc>
                <a:spcPct val="100000"/>
              </a:lnSpc>
              <a:spcBef>
                <a:spcPts val="600"/>
              </a:spcBef>
              <a:spcAft>
                <a:spcPts val="0"/>
              </a:spcAft>
              <a:buClr>
                <a:srgbClr val="000000"/>
              </a:buClr>
              <a:buSzPts val="1800"/>
              <a:buChar char="▪"/>
            </a:pPr>
            <a:r>
              <a:rPr lang="en" sz="1800">
                <a:solidFill>
                  <a:srgbClr val="000000"/>
                </a:solidFill>
                <a:latin typeface="Work Sans"/>
                <a:ea typeface="Work Sans"/>
                <a:cs typeface="Work Sans"/>
                <a:sym typeface="Work Sans"/>
              </a:rPr>
              <a:t>Roll and Move</a:t>
            </a:r>
            <a:r>
              <a:rPr lang="en" sz="1800">
                <a:solidFill>
                  <a:srgbClr val="000000"/>
                </a:solidFill>
              </a:rPr>
              <a:t> (Clue, Monopoly, Chutes and Ladders, Candyland, Life, Sorry!)</a:t>
            </a:r>
            <a:endParaRPr sz="1800">
              <a:solidFill>
                <a:srgbClr val="000000"/>
              </a:solidFill>
            </a:endParaRPr>
          </a:p>
          <a:p>
            <a:pPr indent="-266700" lvl="0" marL="342900" rtl="0" algn="l">
              <a:lnSpc>
                <a:spcPct val="100000"/>
              </a:lnSpc>
              <a:spcBef>
                <a:spcPts val="0"/>
              </a:spcBef>
              <a:spcAft>
                <a:spcPts val="0"/>
              </a:spcAft>
              <a:buClr>
                <a:srgbClr val="000000"/>
              </a:buClr>
              <a:buSzPts val="1800"/>
              <a:buChar char="▪"/>
            </a:pPr>
            <a:r>
              <a:rPr lang="en" sz="1800">
                <a:solidFill>
                  <a:srgbClr val="000000"/>
                </a:solidFill>
                <a:latin typeface="Work Sans"/>
                <a:ea typeface="Work Sans"/>
                <a:cs typeface="Work Sans"/>
                <a:sym typeface="Work Sans"/>
              </a:rPr>
              <a:t>Set Collection</a:t>
            </a:r>
            <a:r>
              <a:rPr lang="en" sz="1800">
                <a:solidFill>
                  <a:srgbClr val="000000"/>
                </a:solidFill>
              </a:rPr>
              <a:t> (Go Fish!, Gin/Rummy, Monopoly)</a:t>
            </a:r>
            <a:endParaRPr sz="1800">
              <a:solidFill>
                <a:srgbClr val="000000"/>
              </a:solidFill>
            </a:endParaRPr>
          </a:p>
          <a:p>
            <a:pPr indent="-266700" lvl="0" marL="342900" rtl="0" algn="l">
              <a:lnSpc>
                <a:spcPct val="100000"/>
              </a:lnSpc>
              <a:spcBef>
                <a:spcPts val="0"/>
              </a:spcBef>
              <a:spcAft>
                <a:spcPts val="0"/>
              </a:spcAft>
              <a:buClr>
                <a:srgbClr val="000000"/>
              </a:buClr>
              <a:buSzPts val="1800"/>
              <a:buChar char="▪"/>
            </a:pPr>
            <a:r>
              <a:rPr lang="en" sz="1800">
                <a:solidFill>
                  <a:srgbClr val="000000"/>
                </a:solidFill>
                <a:latin typeface="Work Sans"/>
                <a:ea typeface="Work Sans"/>
                <a:cs typeface="Work Sans"/>
                <a:sym typeface="Work Sans"/>
              </a:rPr>
              <a:t>Dice Rolling </a:t>
            </a:r>
            <a:r>
              <a:rPr lang="en" sz="1800">
                <a:solidFill>
                  <a:srgbClr val="000000"/>
                </a:solidFill>
              </a:rPr>
              <a:t>(Yahtzee, Risk)</a:t>
            </a:r>
            <a:endParaRPr sz="1800">
              <a:solidFill>
                <a:srgbClr val="000000"/>
              </a:solidFill>
            </a:endParaRPr>
          </a:p>
          <a:p>
            <a:pPr indent="-266700" lvl="0" marL="342900" rtl="0" algn="l">
              <a:lnSpc>
                <a:spcPct val="100000"/>
              </a:lnSpc>
              <a:spcBef>
                <a:spcPts val="0"/>
              </a:spcBef>
              <a:spcAft>
                <a:spcPts val="0"/>
              </a:spcAft>
              <a:buClr>
                <a:srgbClr val="000000"/>
              </a:buClr>
              <a:buSzPts val="1800"/>
              <a:buChar char="▪"/>
            </a:pPr>
            <a:r>
              <a:rPr lang="en" sz="1800">
                <a:solidFill>
                  <a:srgbClr val="000000"/>
                </a:solidFill>
                <a:latin typeface="Work Sans"/>
                <a:ea typeface="Work Sans"/>
                <a:cs typeface="Work Sans"/>
                <a:sym typeface="Work Sans"/>
              </a:rPr>
              <a:t>Card Drafting</a:t>
            </a:r>
            <a:r>
              <a:rPr lang="en" sz="1800">
                <a:solidFill>
                  <a:srgbClr val="000000"/>
                </a:solidFill>
              </a:rPr>
              <a:t> (MTG, Rummy, Hearts)</a:t>
            </a:r>
            <a:endParaRPr sz="1800">
              <a:solidFill>
                <a:srgbClr val="000000"/>
              </a:solidFill>
            </a:endParaRPr>
          </a:p>
          <a:p>
            <a:pPr indent="-266700" lvl="0" marL="342900" rtl="0" algn="l">
              <a:lnSpc>
                <a:spcPct val="100000"/>
              </a:lnSpc>
              <a:spcBef>
                <a:spcPts val="0"/>
              </a:spcBef>
              <a:spcAft>
                <a:spcPts val="0"/>
              </a:spcAft>
              <a:buClr>
                <a:srgbClr val="000000"/>
              </a:buClr>
              <a:buSzPts val="1800"/>
              <a:buFont typeface="Work Sans"/>
              <a:buChar char="▪"/>
            </a:pPr>
            <a:r>
              <a:rPr lang="en" sz="1800">
                <a:solidFill>
                  <a:srgbClr val="000000"/>
                </a:solidFill>
                <a:latin typeface="Work Sans"/>
                <a:ea typeface="Work Sans"/>
                <a:cs typeface="Work Sans"/>
                <a:sym typeface="Work Sans"/>
              </a:rPr>
              <a:t>Hand Management </a:t>
            </a:r>
            <a:r>
              <a:rPr lang="en" sz="1800">
                <a:solidFill>
                  <a:srgbClr val="000000"/>
                </a:solidFill>
              </a:rPr>
              <a:t>(Clue, Uno, Mahjohng)</a:t>
            </a:r>
            <a:endParaRPr sz="1800">
              <a:solidFill>
                <a:srgbClr val="000000"/>
              </a:solidFill>
            </a:endParaRPr>
          </a:p>
          <a:p>
            <a:pPr indent="0" lvl="0" marL="0" rtl="0" algn="l">
              <a:lnSpc>
                <a:spcPct val="100000"/>
              </a:lnSpc>
              <a:spcBef>
                <a:spcPts val="600"/>
              </a:spcBef>
              <a:spcAft>
                <a:spcPts val="0"/>
              </a:spcAft>
              <a:buSzPts val="2000"/>
              <a:buNone/>
            </a:pPr>
            <a:r>
              <a:t/>
            </a:r>
            <a:endParaRPr sz="1800">
              <a:solidFill>
                <a:srgbClr val="000000"/>
              </a:solidFill>
            </a:endParaRPr>
          </a:p>
          <a:p>
            <a:pPr indent="0" lvl="0" marL="0" rtl="0" algn="l">
              <a:lnSpc>
                <a:spcPct val="100000"/>
              </a:lnSpc>
              <a:spcBef>
                <a:spcPts val="600"/>
              </a:spcBef>
              <a:spcAft>
                <a:spcPts val="0"/>
              </a:spcAft>
              <a:buSzPts val="2000"/>
              <a:buNone/>
            </a:pPr>
            <a:r>
              <a:t/>
            </a:r>
            <a:endParaRPr sz="1800">
              <a:solidFill>
                <a:srgbClr val="000000"/>
              </a:solidFill>
            </a:endParaRPr>
          </a:p>
        </p:txBody>
      </p:sp>
      <p:sp>
        <p:nvSpPr>
          <p:cNvPr id="196" name="Google Shape;196;p36"/>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7" name="Google Shape;197;p36"/>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Modern Game Mechanics</a:t>
            </a:r>
            <a:endParaRPr/>
          </a:p>
        </p:txBody>
      </p:sp>
      <p:sp>
        <p:nvSpPr>
          <p:cNvPr id="203" name="Google Shape;203;p37"/>
          <p:cNvSpPr txBox="1"/>
          <p:nvPr>
            <p:ph idx="1" type="body"/>
          </p:nvPr>
        </p:nvSpPr>
        <p:spPr>
          <a:xfrm>
            <a:off x="869150" y="2312925"/>
            <a:ext cx="5796900" cy="220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sz="1800">
                <a:solidFill>
                  <a:srgbClr val="000000"/>
                </a:solidFill>
              </a:rPr>
              <a:t>Examples include </a:t>
            </a:r>
            <a:r>
              <a:rPr lang="en" sz="1800">
                <a:solidFill>
                  <a:srgbClr val="000000"/>
                </a:solidFill>
                <a:latin typeface="Work Sans"/>
                <a:ea typeface="Work Sans"/>
                <a:cs typeface="Work Sans"/>
                <a:sym typeface="Work Sans"/>
              </a:rPr>
              <a:t>Pick Up and Deliver, Area Control, Simultaneous Action Selection, Push Your Luck, Route/Network Building, Area Movement, </a:t>
            </a:r>
            <a:r>
              <a:rPr lang="en" sz="1800">
                <a:solidFill>
                  <a:srgbClr val="000000"/>
                </a:solidFill>
              </a:rPr>
              <a:t>and more.</a:t>
            </a:r>
            <a:endParaRPr sz="1800">
              <a:solidFill>
                <a:srgbClr val="000000"/>
              </a:solidFill>
            </a:endParaRPr>
          </a:p>
          <a:p>
            <a:pPr indent="0" lvl="0" marL="0" rtl="0" algn="l">
              <a:lnSpc>
                <a:spcPct val="100000"/>
              </a:lnSpc>
              <a:spcBef>
                <a:spcPts val="600"/>
              </a:spcBef>
              <a:spcAft>
                <a:spcPts val="0"/>
              </a:spcAft>
              <a:buSzPts val="2000"/>
              <a:buNone/>
            </a:pPr>
            <a:r>
              <a:rPr lang="en" sz="1800">
                <a:solidFill>
                  <a:srgbClr val="000000"/>
                </a:solidFill>
              </a:rPr>
              <a:t>Just from the names, you can get a sense of the different types of actions players can take.</a:t>
            </a:r>
            <a:endParaRPr i="1" sz="400">
              <a:solidFill>
                <a:srgbClr val="000000"/>
              </a:solidFill>
            </a:endParaRPr>
          </a:p>
        </p:txBody>
      </p:sp>
      <p:sp>
        <p:nvSpPr>
          <p:cNvPr id="204" name="Google Shape;204;p37"/>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5" name="Google Shape;205;p37"/>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50ish Game Mechanics</a:t>
            </a:r>
            <a:endParaRPr/>
          </a:p>
        </p:txBody>
      </p:sp>
      <p:sp>
        <p:nvSpPr>
          <p:cNvPr id="211" name="Google Shape;211;p38"/>
          <p:cNvSpPr txBox="1"/>
          <p:nvPr>
            <p:ph idx="1" type="body"/>
          </p:nvPr>
        </p:nvSpPr>
        <p:spPr>
          <a:xfrm>
            <a:off x="869150"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Acting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Action Queue</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Action Selection</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Area Control/Influence</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Area Enclosure</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Area Movement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Auction/Bidding</a:t>
            </a:r>
            <a:endParaRPr>
              <a:latin typeface="Work Sans"/>
              <a:ea typeface="Work Sans"/>
              <a:cs typeface="Work Sans"/>
              <a:sym typeface="Work Sans"/>
            </a:endParaRPr>
          </a:p>
        </p:txBody>
      </p:sp>
      <p:sp>
        <p:nvSpPr>
          <p:cNvPr id="212" name="Google Shape;212;p38"/>
          <p:cNvSpPr txBox="1"/>
          <p:nvPr>
            <p:ph idx="2" type="body"/>
          </p:nvPr>
        </p:nvSpPr>
        <p:spPr>
          <a:xfrm>
            <a:off x="3356739"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Betting/Wagering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Campaign Battle Card</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Card Drafting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Chit Pull</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Commodity Speculation</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Cooperative Play</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Crayon Rail System</a:t>
            </a:r>
            <a:endParaRPr>
              <a:latin typeface="Work Sans"/>
              <a:ea typeface="Work Sans"/>
              <a:cs typeface="Work Sans"/>
              <a:sym typeface="Work Sans"/>
            </a:endParaRPr>
          </a:p>
        </p:txBody>
      </p:sp>
      <p:sp>
        <p:nvSpPr>
          <p:cNvPr id="213" name="Google Shape;213;p38"/>
          <p:cNvSpPr txBox="1"/>
          <p:nvPr>
            <p:ph idx="3" type="body"/>
          </p:nvPr>
        </p:nvSpPr>
        <p:spPr>
          <a:xfrm>
            <a:off x="5844329"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Deck Building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Dexterity</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Dice Rolling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Grid Movement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Hand Management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Hex and Counter</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Hidden Traitor</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t/>
            </a:r>
            <a:endParaRPr>
              <a:latin typeface="Work Sans"/>
              <a:ea typeface="Work Sans"/>
              <a:cs typeface="Work Sans"/>
              <a:sym typeface="Work Sans"/>
            </a:endParaRPr>
          </a:p>
        </p:txBody>
      </p:sp>
      <p:sp>
        <p:nvSpPr>
          <p:cNvPr id="214" name="Google Shape;214;p3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15" name="Google Shape;215;p38"/>
          <p:cNvGrpSpPr/>
          <p:nvPr/>
        </p:nvGrpSpPr>
        <p:grpSpPr>
          <a:xfrm>
            <a:off x="5070429" y="1088541"/>
            <a:ext cx="1187144" cy="878332"/>
            <a:chOff x="5255200" y="3006475"/>
            <a:chExt cx="511700" cy="378575"/>
          </a:xfrm>
        </p:grpSpPr>
        <p:sp>
          <p:nvSpPr>
            <p:cNvPr id="216" name="Google Shape;216;p38"/>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50ish Game Mechanics</a:t>
            </a:r>
            <a:endParaRPr/>
          </a:p>
        </p:txBody>
      </p:sp>
      <p:sp>
        <p:nvSpPr>
          <p:cNvPr id="223" name="Google Shape;223;p39"/>
          <p:cNvSpPr txBox="1"/>
          <p:nvPr>
            <p:ph idx="1" type="body"/>
          </p:nvPr>
        </p:nvSpPr>
        <p:spPr>
          <a:xfrm>
            <a:off x="869150"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Line Drawing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Memory</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Modular Board</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Paper and Pencil</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Partnerships</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Pattern Building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Pattern Recognition</a:t>
            </a:r>
            <a:endParaRPr>
              <a:latin typeface="Work Sans"/>
              <a:ea typeface="Work Sans"/>
              <a:cs typeface="Work Sans"/>
              <a:sym typeface="Work Sans"/>
            </a:endParaRPr>
          </a:p>
        </p:txBody>
      </p:sp>
      <p:sp>
        <p:nvSpPr>
          <p:cNvPr id="224" name="Google Shape;224;p39"/>
          <p:cNvSpPr txBox="1"/>
          <p:nvPr>
            <p:ph idx="2" type="body"/>
          </p:nvPr>
        </p:nvSpPr>
        <p:spPr>
          <a:xfrm>
            <a:off x="3356739"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a:latin typeface="Work Sans"/>
                <a:ea typeface="Work Sans"/>
                <a:cs typeface="Work Sans"/>
                <a:sym typeface="Work Sans"/>
              </a:rPr>
              <a:t>Pickup and Deliver</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Player Elimination</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Point to Point Movement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Press Your Luck</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Rock Paper Scissors</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Roll and Move</a:t>
            </a:r>
            <a:endParaRPr>
              <a:latin typeface="Work Sans"/>
              <a:ea typeface="Work Sans"/>
              <a:cs typeface="Work Sans"/>
              <a:sym typeface="Work Sans"/>
            </a:endParaRPr>
          </a:p>
          <a:p>
            <a:pPr indent="0" lvl="0" marL="0" rtl="0" algn="l">
              <a:lnSpc>
                <a:spcPct val="100000"/>
              </a:lnSpc>
              <a:spcBef>
                <a:spcPts val="600"/>
              </a:spcBef>
              <a:spcAft>
                <a:spcPts val="0"/>
              </a:spcAft>
              <a:buClr>
                <a:schemeClr val="dk1"/>
              </a:buClr>
              <a:buSzPts val="1100"/>
              <a:buFont typeface="Arial"/>
              <a:buNone/>
            </a:pPr>
            <a:r>
              <a:rPr lang="en">
                <a:latin typeface="Work Sans"/>
                <a:ea typeface="Work Sans"/>
                <a:cs typeface="Work Sans"/>
                <a:sym typeface="Work Sans"/>
              </a:rPr>
              <a:t>Roundel Wheel</a:t>
            </a:r>
            <a:endParaRPr>
              <a:latin typeface="Work Sans"/>
              <a:ea typeface="Work Sans"/>
              <a:cs typeface="Work Sans"/>
              <a:sym typeface="Work Sans"/>
            </a:endParaRPr>
          </a:p>
        </p:txBody>
      </p:sp>
      <p:sp>
        <p:nvSpPr>
          <p:cNvPr id="225" name="Google Shape;225;p39"/>
          <p:cNvSpPr txBox="1"/>
          <p:nvPr>
            <p:ph idx="3" type="body"/>
          </p:nvPr>
        </p:nvSpPr>
        <p:spPr>
          <a:xfrm>
            <a:off x="5844329"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Route/Network Building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Secret Unit Deployment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Set Collection</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Simulation</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Simultaneous Action Selection</a:t>
            </a:r>
            <a:endParaRPr>
              <a:latin typeface="Work Sans"/>
              <a:ea typeface="Work Sans"/>
              <a:cs typeface="Work Sans"/>
              <a:sym typeface="Work Sans"/>
            </a:endParaRPr>
          </a:p>
          <a:p>
            <a:pPr indent="0" lvl="0" marL="0" rtl="0" algn="l">
              <a:lnSpc>
                <a:spcPct val="100000"/>
              </a:lnSpc>
              <a:spcBef>
                <a:spcPts val="600"/>
              </a:spcBef>
              <a:spcAft>
                <a:spcPts val="0"/>
              </a:spcAft>
              <a:buClr>
                <a:schemeClr val="dk1"/>
              </a:buClr>
              <a:buSzPts val="1100"/>
              <a:buFont typeface="Arial"/>
              <a:buNone/>
            </a:pPr>
            <a:r>
              <a:rPr lang="en">
                <a:latin typeface="Work Sans"/>
                <a:ea typeface="Work Sans"/>
                <a:cs typeface="Work Sans"/>
                <a:sym typeface="Work Sans"/>
              </a:rPr>
              <a:t>Singing</a:t>
            </a:r>
            <a:endParaRPr>
              <a:latin typeface="Work Sans"/>
              <a:ea typeface="Work Sans"/>
              <a:cs typeface="Work Sans"/>
              <a:sym typeface="Work Sans"/>
            </a:endParaRPr>
          </a:p>
        </p:txBody>
      </p:sp>
      <p:sp>
        <p:nvSpPr>
          <p:cNvPr id="226" name="Google Shape;226;p3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27" name="Google Shape;227;p39"/>
          <p:cNvGrpSpPr/>
          <p:nvPr/>
        </p:nvGrpSpPr>
        <p:grpSpPr>
          <a:xfrm>
            <a:off x="5070429" y="1088541"/>
            <a:ext cx="1187144" cy="878332"/>
            <a:chOff x="5255200" y="3006475"/>
            <a:chExt cx="511700" cy="378575"/>
          </a:xfrm>
        </p:grpSpPr>
        <p:sp>
          <p:nvSpPr>
            <p:cNvPr id="228" name="Google Shape;228;p39"/>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9"/>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50ish Game Mechanics</a:t>
            </a:r>
            <a:endParaRPr/>
          </a:p>
        </p:txBody>
      </p:sp>
      <p:sp>
        <p:nvSpPr>
          <p:cNvPr id="235" name="Google Shape;235;p40"/>
          <p:cNvSpPr txBox="1"/>
          <p:nvPr>
            <p:ph idx="1" type="body"/>
          </p:nvPr>
        </p:nvSpPr>
        <p:spPr>
          <a:xfrm>
            <a:off x="869150"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Stock Holding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Storytelling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Take That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Tile Placement</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Time Track</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Trading</a:t>
            </a:r>
            <a:endParaRPr>
              <a:latin typeface="Work Sans"/>
              <a:ea typeface="Work Sans"/>
              <a:cs typeface="Work Sans"/>
              <a:sym typeface="Work Sans"/>
            </a:endParaRPr>
          </a:p>
          <a:p>
            <a:pPr indent="0" lvl="0" marL="0" rtl="0" algn="l">
              <a:lnSpc>
                <a:spcPct val="100000"/>
              </a:lnSpc>
              <a:spcBef>
                <a:spcPts val="600"/>
              </a:spcBef>
              <a:spcAft>
                <a:spcPts val="0"/>
              </a:spcAft>
              <a:buClr>
                <a:schemeClr val="dk1"/>
              </a:buClr>
              <a:buSzPts val="1100"/>
              <a:buFont typeface="Arial"/>
              <a:buNone/>
            </a:pPr>
            <a:r>
              <a:rPr lang="en">
                <a:latin typeface="Work Sans"/>
                <a:ea typeface="Work Sans"/>
                <a:cs typeface="Work Sans"/>
                <a:sym typeface="Work Sans"/>
              </a:rPr>
              <a:t>Trick Taking</a:t>
            </a:r>
            <a:endParaRPr>
              <a:latin typeface="Work Sans"/>
              <a:ea typeface="Work Sans"/>
              <a:cs typeface="Work Sans"/>
              <a:sym typeface="Work Sans"/>
            </a:endParaRPr>
          </a:p>
        </p:txBody>
      </p:sp>
      <p:sp>
        <p:nvSpPr>
          <p:cNvPr id="236" name="Google Shape;236;p40"/>
          <p:cNvSpPr txBox="1"/>
          <p:nvPr>
            <p:ph idx="2" type="body"/>
          </p:nvPr>
        </p:nvSpPr>
        <p:spPr>
          <a:xfrm>
            <a:off x="3356739" y="2312925"/>
            <a:ext cx="23664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latin typeface="Work Sans"/>
                <a:ea typeface="Work Sans"/>
                <a:cs typeface="Work Sans"/>
                <a:sym typeface="Work Sans"/>
              </a:rPr>
              <a:t>Variable Phase Order</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Variable Player Powers</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Voting</a:t>
            </a:r>
            <a:endParaRPr>
              <a:latin typeface="Work Sans"/>
              <a:ea typeface="Work Sans"/>
              <a:cs typeface="Work Sans"/>
              <a:sym typeface="Work Sans"/>
            </a:endParaRPr>
          </a:p>
          <a:p>
            <a:pPr indent="0" lvl="0" marL="0" rtl="0" algn="l">
              <a:lnSpc>
                <a:spcPct val="100000"/>
              </a:lnSpc>
              <a:spcBef>
                <a:spcPts val="600"/>
              </a:spcBef>
              <a:spcAft>
                <a:spcPts val="0"/>
              </a:spcAft>
              <a:buSzPts val="1400"/>
              <a:buNone/>
            </a:pPr>
            <a:r>
              <a:rPr lang="en">
                <a:latin typeface="Work Sans"/>
                <a:ea typeface="Work Sans"/>
                <a:cs typeface="Work Sans"/>
                <a:sym typeface="Work Sans"/>
              </a:rPr>
              <a:t>Worker Placement</a:t>
            </a:r>
            <a:endParaRPr>
              <a:latin typeface="Work Sans"/>
              <a:ea typeface="Work Sans"/>
              <a:cs typeface="Work Sans"/>
              <a:sym typeface="Work Sans"/>
            </a:endParaRPr>
          </a:p>
        </p:txBody>
      </p:sp>
      <p:sp>
        <p:nvSpPr>
          <p:cNvPr id="237" name="Google Shape;237;p40"/>
          <p:cNvSpPr txBox="1"/>
          <p:nvPr>
            <p:ph idx="3" type="body"/>
          </p:nvPr>
        </p:nvSpPr>
        <p:spPr>
          <a:xfrm>
            <a:off x="5844325" y="2312925"/>
            <a:ext cx="2728500" cy="204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i="1" lang="en">
                <a:solidFill>
                  <a:srgbClr val="BD2A35"/>
                </a:solidFill>
                <a:latin typeface="Work Sans"/>
                <a:ea typeface="Work Sans"/>
                <a:cs typeface="Work Sans"/>
                <a:sym typeface="Work Sans"/>
              </a:rPr>
              <a:t>To learn more about individual mechanics, go to www.boardgamegeek.com/ browse/boardgamemechanic </a:t>
            </a:r>
            <a:endParaRPr i="1">
              <a:solidFill>
                <a:srgbClr val="BD2A35"/>
              </a:solidFill>
              <a:latin typeface="Work Sans"/>
              <a:ea typeface="Work Sans"/>
              <a:cs typeface="Work Sans"/>
              <a:sym typeface="Work Sans"/>
            </a:endParaRPr>
          </a:p>
          <a:p>
            <a:pPr indent="0" lvl="0" marL="0" rtl="0" algn="l">
              <a:lnSpc>
                <a:spcPct val="100000"/>
              </a:lnSpc>
              <a:spcBef>
                <a:spcPts val="600"/>
              </a:spcBef>
              <a:spcAft>
                <a:spcPts val="0"/>
              </a:spcAft>
              <a:buSzPts val="1400"/>
              <a:buNone/>
            </a:pPr>
            <a:r>
              <a:t/>
            </a:r>
            <a:endParaRPr i="1">
              <a:solidFill>
                <a:srgbClr val="BD2A35"/>
              </a:solidFill>
              <a:latin typeface="Work Sans"/>
              <a:ea typeface="Work Sans"/>
              <a:cs typeface="Work Sans"/>
              <a:sym typeface="Work Sans"/>
            </a:endParaRPr>
          </a:p>
          <a:p>
            <a:pPr indent="0" lvl="0" marL="0" rtl="0" algn="l">
              <a:lnSpc>
                <a:spcPct val="100000"/>
              </a:lnSpc>
              <a:spcBef>
                <a:spcPts val="600"/>
              </a:spcBef>
              <a:spcAft>
                <a:spcPts val="0"/>
              </a:spcAft>
              <a:buSzPts val="1400"/>
              <a:buNone/>
            </a:pPr>
            <a:r>
              <a:rPr i="1" lang="en">
                <a:solidFill>
                  <a:srgbClr val="BD2A35"/>
                </a:solidFill>
                <a:latin typeface="Work Sans"/>
                <a:ea typeface="Work Sans"/>
                <a:cs typeface="Work Sans"/>
                <a:sym typeface="Work Sans"/>
              </a:rPr>
              <a:t>The original 50ish mechanics have been expanded into many, many more.</a:t>
            </a:r>
            <a:endParaRPr i="1">
              <a:solidFill>
                <a:srgbClr val="BD2A35"/>
              </a:solidFill>
              <a:latin typeface="Work Sans"/>
              <a:ea typeface="Work Sans"/>
              <a:cs typeface="Work Sans"/>
              <a:sym typeface="Work Sans"/>
            </a:endParaRPr>
          </a:p>
        </p:txBody>
      </p:sp>
      <p:sp>
        <p:nvSpPr>
          <p:cNvPr id="238" name="Google Shape;238;p40"/>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239" name="Google Shape;239;p40"/>
          <p:cNvGrpSpPr/>
          <p:nvPr/>
        </p:nvGrpSpPr>
        <p:grpSpPr>
          <a:xfrm>
            <a:off x="5070429" y="1088541"/>
            <a:ext cx="1187144" cy="878332"/>
            <a:chOff x="5255200" y="3006475"/>
            <a:chExt cx="511700" cy="378575"/>
          </a:xfrm>
        </p:grpSpPr>
        <p:sp>
          <p:nvSpPr>
            <p:cNvPr id="240" name="Google Shape;240;p40"/>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0"/>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idx="4294967295" type="ctrTitle"/>
          </p:nvPr>
        </p:nvSpPr>
        <p:spPr>
          <a:xfrm>
            <a:off x="685800" y="2573950"/>
            <a:ext cx="50895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Work Sans"/>
              <a:buNone/>
            </a:pPr>
            <a:r>
              <a:rPr b="1" i="0" lang="en" sz="7300" u="none" cap="none" strike="noStrike">
                <a:solidFill>
                  <a:srgbClr val="FFFFFF"/>
                </a:solidFill>
                <a:latin typeface="Work Sans"/>
                <a:ea typeface="Work Sans"/>
                <a:cs typeface="Work Sans"/>
                <a:sym typeface="Work Sans"/>
              </a:rPr>
              <a:t>Mechanics</a:t>
            </a:r>
            <a:endParaRPr b="1" i="0" sz="7300" u="none" cap="none" strike="noStrike">
              <a:solidFill>
                <a:srgbClr val="FFFFFF"/>
              </a:solidFill>
              <a:latin typeface="Work Sans"/>
              <a:ea typeface="Work Sans"/>
              <a:cs typeface="Work Sans"/>
              <a:sym typeface="Work Sans"/>
            </a:endParaRPr>
          </a:p>
        </p:txBody>
      </p:sp>
      <p:sp>
        <p:nvSpPr>
          <p:cNvPr id="247" name="Google Shape;247;p41"/>
          <p:cNvSpPr txBox="1"/>
          <p:nvPr>
            <p:ph idx="4294967295" type="subTitle"/>
          </p:nvPr>
        </p:nvSpPr>
        <p:spPr>
          <a:xfrm>
            <a:off x="685800" y="3411550"/>
            <a:ext cx="54195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2000"/>
              <a:buFont typeface="Work Sans"/>
              <a:buNone/>
            </a:pPr>
            <a:r>
              <a:rPr b="0" i="0" lang="en" sz="2000" u="none" cap="none" strike="noStrike">
                <a:solidFill>
                  <a:schemeClr val="lt1"/>
                </a:solidFill>
                <a:latin typeface="Work Sans"/>
                <a:ea typeface="Work Sans"/>
                <a:cs typeface="Work Sans"/>
                <a:sym typeface="Work Sans"/>
              </a:rPr>
              <a:t>I sort mechanics by function in games, which helps to understand and use them.</a:t>
            </a:r>
            <a:endParaRPr b="0" i="0" sz="2000" u="none" cap="none" strike="noStrike">
              <a:solidFill>
                <a:schemeClr val="lt1"/>
              </a:solidFill>
              <a:latin typeface="Work Sans"/>
              <a:ea typeface="Work Sans"/>
              <a:cs typeface="Work Sans"/>
              <a:sym typeface="Work Sans"/>
            </a:endParaRPr>
          </a:p>
        </p:txBody>
      </p:sp>
      <p:sp>
        <p:nvSpPr>
          <p:cNvPr id="248" name="Google Shape;248;p4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49" name="Google Shape;249;p41"/>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Mechanics </a:t>
            </a:r>
            <a:endParaRPr/>
          </a:p>
          <a:p>
            <a:pPr indent="0" lvl="0" marL="0" rtl="0" algn="l">
              <a:lnSpc>
                <a:spcPct val="100000"/>
              </a:lnSpc>
              <a:spcBef>
                <a:spcPts val="0"/>
              </a:spcBef>
              <a:spcAft>
                <a:spcPts val="0"/>
              </a:spcAft>
              <a:buSzPts val="4000"/>
              <a:buNone/>
            </a:pPr>
            <a:r>
              <a:rPr lang="en"/>
              <a:t>Sorted By Function</a:t>
            </a:r>
            <a:endParaRPr/>
          </a:p>
        </p:txBody>
      </p:sp>
      <p:sp>
        <p:nvSpPr>
          <p:cNvPr id="255" name="Google Shape;255;p42"/>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 sz="1800"/>
              <a:t>Control player choices</a:t>
            </a:r>
            <a:endParaRPr sz="1800"/>
          </a:p>
          <a:p>
            <a:pPr indent="-342900" lvl="0" marL="457200" rtl="0" algn="l">
              <a:lnSpc>
                <a:spcPct val="100000"/>
              </a:lnSpc>
              <a:spcBef>
                <a:spcPts val="0"/>
              </a:spcBef>
              <a:spcAft>
                <a:spcPts val="0"/>
              </a:spcAft>
              <a:buSzPts val="1800"/>
              <a:buChar char="▪"/>
            </a:pPr>
            <a:r>
              <a:rPr lang="en" sz="1800"/>
              <a:t>Physical interaction with the gaming space</a:t>
            </a:r>
            <a:endParaRPr sz="1800"/>
          </a:p>
          <a:p>
            <a:pPr indent="-342900" lvl="0" marL="457200" rtl="0" algn="l">
              <a:lnSpc>
                <a:spcPct val="100000"/>
              </a:lnSpc>
              <a:spcBef>
                <a:spcPts val="0"/>
              </a:spcBef>
              <a:spcAft>
                <a:spcPts val="0"/>
              </a:spcAft>
              <a:buSzPts val="1800"/>
              <a:buChar char="▪"/>
            </a:pPr>
            <a:r>
              <a:rPr lang="en" sz="1800"/>
              <a:t>Mechanics that control player movement</a:t>
            </a:r>
            <a:endParaRPr sz="1800"/>
          </a:p>
          <a:p>
            <a:pPr indent="-342900" lvl="0" marL="457200" rtl="0" algn="l">
              <a:lnSpc>
                <a:spcPct val="100000"/>
              </a:lnSpc>
              <a:spcBef>
                <a:spcPts val="0"/>
              </a:spcBef>
              <a:spcAft>
                <a:spcPts val="0"/>
              </a:spcAft>
              <a:buSzPts val="1800"/>
              <a:buChar char="▪"/>
            </a:pPr>
            <a:r>
              <a:rPr lang="en" sz="1800"/>
              <a:t>Player interaction mechanics</a:t>
            </a:r>
            <a:endParaRPr sz="1800"/>
          </a:p>
          <a:p>
            <a:pPr indent="-342900" lvl="0" marL="457200" rtl="0" algn="l">
              <a:lnSpc>
                <a:spcPct val="100000"/>
              </a:lnSpc>
              <a:spcBef>
                <a:spcPts val="0"/>
              </a:spcBef>
              <a:spcAft>
                <a:spcPts val="0"/>
              </a:spcAft>
              <a:buSzPts val="1800"/>
              <a:buChar char="▪"/>
            </a:pPr>
            <a:r>
              <a:rPr lang="en" sz="1800"/>
              <a:t>Classic mechanics</a:t>
            </a:r>
            <a:endParaRPr sz="1800"/>
          </a:p>
          <a:p>
            <a:pPr indent="-342900" lvl="0" marL="457200" rtl="0" algn="l">
              <a:lnSpc>
                <a:spcPct val="100000"/>
              </a:lnSpc>
              <a:spcBef>
                <a:spcPts val="0"/>
              </a:spcBef>
              <a:spcAft>
                <a:spcPts val="0"/>
              </a:spcAft>
              <a:buSzPts val="1800"/>
              <a:buChar char="▪"/>
            </a:pPr>
            <a:r>
              <a:rPr lang="en" sz="1800"/>
              <a:t>Abstract-ish mechanics</a:t>
            </a:r>
            <a:endParaRPr sz="1800"/>
          </a:p>
          <a:p>
            <a:pPr indent="-342900" lvl="0" marL="457200" rtl="0" algn="l">
              <a:lnSpc>
                <a:spcPct val="100000"/>
              </a:lnSpc>
              <a:spcBef>
                <a:spcPts val="0"/>
              </a:spcBef>
              <a:spcAft>
                <a:spcPts val="0"/>
              </a:spcAft>
              <a:buSzPts val="1800"/>
              <a:buChar char="▪"/>
            </a:pPr>
            <a:r>
              <a:rPr lang="en" sz="1800"/>
              <a:t>Specialized-purpose mechanics</a:t>
            </a:r>
            <a:endParaRPr sz="1800"/>
          </a:p>
        </p:txBody>
      </p:sp>
      <p:pic>
        <p:nvPicPr>
          <p:cNvPr id="256" name="Google Shape;256;p42"/>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Control Player Choices</a:t>
            </a:r>
            <a:endParaRPr/>
          </a:p>
        </p:txBody>
      </p:sp>
      <p:sp>
        <p:nvSpPr>
          <p:cNvPr id="262" name="Google Shape;262;p43"/>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 sz="1800"/>
              <a:t>These mechanics allow a game designer to specifically control the number of actions as well as how and when a player takes their actions.</a:t>
            </a:r>
            <a:endParaRPr sz="1800"/>
          </a:p>
        </p:txBody>
      </p:sp>
      <p:sp>
        <p:nvSpPr>
          <p:cNvPr id="263" name="Google Shape;263;p4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64" name="Google Shape;264;p43"/>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Control Player Choices</a:t>
            </a:r>
            <a:endParaRPr/>
          </a:p>
        </p:txBody>
      </p:sp>
      <p:sp>
        <p:nvSpPr>
          <p:cNvPr id="270" name="Google Shape;270;p44"/>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Action Queue</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Action Selection</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Simultaneous Action Selection</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Worker Placement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Push Your Luck</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Char char="▪"/>
            </a:pPr>
            <a:r>
              <a:rPr lang="en" sz="1800"/>
              <a:t>Roundel Wheel</a:t>
            </a:r>
            <a:endParaRPr sz="1800"/>
          </a:p>
          <a:p>
            <a:pPr indent="-342900" lvl="0" marL="457200" rtl="0" algn="l">
              <a:lnSpc>
                <a:spcPct val="100000"/>
              </a:lnSpc>
              <a:spcBef>
                <a:spcPts val="0"/>
              </a:spcBef>
              <a:spcAft>
                <a:spcPts val="0"/>
              </a:spcAft>
              <a:buSzPts val="1800"/>
              <a:buChar char="▪"/>
            </a:pPr>
            <a:r>
              <a:rPr lang="en" sz="1800"/>
              <a:t>Time Track</a:t>
            </a:r>
            <a:endParaRPr sz="1800"/>
          </a:p>
          <a:p>
            <a:pPr indent="-342900" lvl="0" marL="457200" rtl="0" algn="l">
              <a:lnSpc>
                <a:spcPct val="100000"/>
              </a:lnSpc>
              <a:spcBef>
                <a:spcPts val="0"/>
              </a:spcBef>
              <a:spcAft>
                <a:spcPts val="0"/>
              </a:spcAft>
              <a:buSzPts val="1800"/>
              <a:buChar char="▪"/>
            </a:pPr>
            <a:r>
              <a:rPr lang="en" sz="1800"/>
              <a:t>Variable Phase Order</a:t>
            </a:r>
            <a:endParaRPr sz="1800">
              <a:latin typeface="Work Sans"/>
              <a:ea typeface="Work Sans"/>
              <a:cs typeface="Work Sans"/>
              <a:sym typeface="Work Sans"/>
            </a:endParaRPr>
          </a:p>
        </p:txBody>
      </p:sp>
      <p:sp>
        <p:nvSpPr>
          <p:cNvPr id="271" name="Google Shape;271;p44"/>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72" name="Google Shape;272;p44"/>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265500" y="2228375"/>
            <a:ext cx="4045200" cy="69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Action Queue</a:t>
            </a:r>
            <a:endParaRPr/>
          </a:p>
        </p:txBody>
      </p:sp>
      <p:sp>
        <p:nvSpPr>
          <p:cNvPr id="278" name="Google Shape;278;p45"/>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plan several actions at once by playing several tiles, cards, etc., in a series, and take their actions in that order.</a:t>
            </a:r>
            <a:endParaRPr sz="1800"/>
          </a:p>
          <a:p>
            <a:pPr indent="0" lvl="0" marL="0" rtl="0" algn="ctr">
              <a:lnSpc>
                <a:spcPct val="100000"/>
              </a:lnSpc>
              <a:spcBef>
                <a:spcPts val="600"/>
              </a:spcBef>
              <a:spcAft>
                <a:spcPts val="0"/>
              </a:spcAft>
              <a:buSzPts val="2000"/>
              <a:buNone/>
            </a:pPr>
            <a:r>
              <a:rPr i="1" lang="en" sz="1800"/>
              <a:t>(Walk the Plank, RoboRally)</a:t>
            </a:r>
            <a:endParaRPr i="1" sz="1800"/>
          </a:p>
        </p:txBody>
      </p:sp>
      <p:pic>
        <p:nvPicPr>
          <p:cNvPr id="279" name="Google Shape;279;p45"/>
          <p:cNvPicPr preferRelativeResize="0"/>
          <p:nvPr/>
        </p:nvPicPr>
        <p:blipFill rotWithShape="1">
          <a:blip r:embed="rId3">
            <a:alphaModFix/>
          </a:blip>
          <a:srcRect b="0" l="0" r="0" t="0"/>
          <a:stretch/>
        </p:blipFill>
        <p:spPr>
          <a:xfrm>
            <a:off x="4943037" y="170975"/>
            <a:ext cx="3772499" cy="2508125"/>
          </a:xfrm>
          <a:prstGeom prst="rect">
            <a:avLst/>
          </a:prstGeom>
          <a:noFill/>
          <a:ln>
            <a:noFill/>
          </a:ln>
        </p:spPr>
      </p:pic>
      <p:pic>
        <p:nvPicPr>
          <p:cNvPr id="280" name="Google Shape;280;p45"/>
          <p:cNvPicPr preferRelativeResize="0"/>
          <p:nvPr/>
        </p:nvPicPr>
        <p:blipFill rotWithShape="1">
          <a:blip r:embed="rId4">
            <a:alphaModFix/>
          </a:blip>
          <a:srcRect b="0" l="0" r="0" t="0"/>
          <a:stretch/>
        </p:blipFill>
        <p:spPr>
          <a:xfrm>
            <a:off x="1332500" y="263425"/>
            <a:ext cx="1911200" cy="1911200"/>
          </a:xfrm>
          <a:prstGeom prst="rect">
            <a:avLst/>
          </a:prstGeom>
          <a:noFill/>
          <a:ln>
            <a:noFill/>
          </a:ln>
        </p:spPr>
      </p:pic>
      <p:pic>
        <p:nvPicPr>
          <p:cNvPr id="281" name="Google Shape;281;p45"/>
          <p:cNvPicPr preferRelativeResize="0"/>
          <p:nvPr/>
        </p:nvPicPr>
        <p:blipFill rotWithShape="1">
          <a:blip r:embed="rId5">
            <a:alphaModFix/>
          </a:blip>
          <a:srcRect b="0" l="0" r="0" t="0"/>
          <a:stretch/>
        </p:blipFill>
        <p:spPr>
          <a:xfrm>
            <a:off x="4806675" y="2981125"/>
            <a:ext cx="4045201" cy="18417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8"/>
          <p:cNvPicPr preferRelativeResize="0"/>
          <p:nvPr/>
        </p:nvPicPr>
        <p:blipFill rotWithShape="1">
          <a:blip r:embed="rId3">
            <a:alphaModFix/>
          </a:blip>
          <a:srcRect b="0" l="10973" r="10981" t="0"/>
          <a:stretch/>
        </p:blipFill>
        <p:spPr>
          <a:xfrm>
            <a:off x="4380075" y="393446"/>
            <a:ext cx="4368874" cy="4368874"/>
          </a:xfrm>
          <a:prstGeom prst="rect">
            <a:avLst/>
          </a:prstGeom>
          <a:noFill/>
          <a:ln>
            <a:noFill/>
          </a:ln>
        </p:spPr>
      </p:pic>
      <p:sp>
        <p:nvSpPr>
          <p:cNvPr id="138" name="Google Shape;138;p28"/>
          <p:cNvSpPr txBox="1"/>
          <p:nvPr>
            <p:ph type="title"/>
          </p:nvPr>
        </p:nvSpPr>
        <p:spPr>
          <a:xfrm>
            <a:off x="716750" y="1838200"/>
            <a:ext cx="3337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sz="3000"/>
              <a:t>As designers, how can we give players interesting choices?</a:t>
            </a:r>
            <a:endParaRPr sz="3000"/>
          </a:p>
        </p:txBody>
      </p:sp>
      <p:sp>
        <p:nvSpPr>
          <p:cNvPr id="139" name="Google Shape;139;p28"/>
          <p:cNvSpPr txBox="1"/>
          <p:nvPr>
            <p:ph idx="1" type="body"/>
          </p:nvPr>
        </p:nvSpPr>
        <p:spPr>
          <a:xfrm>
            <a:off x="716750" y="3303525"/>
            <a:ext cx="3337200" cy="120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sz="1400">
                <a:solidFill>
                  <a:srgbClr val="BD2A35"/>
                </a:solidFill>
                <a:latin typeface="Work Sans"/>
                <a:ea typeface="Work Sans"/>
                <a:cs typeface="Work Sans"/>
                <a:sym typeface="Work Sans"/>
              </a:rPr>
              <a:t>The answer is game mechanics!</a:t>
            </a:r>
            <a:endParaRPr sz="1400">
              <a:solidFill>
                <a:srgbClr val="BD2A35"/>
              </a:solidFill>
              <a:latin typeface="Work Sans"/>
              <a:ea typeface="Work Sans"/>
              <a:cs typeface="Work Sans"/>
              <a:sym typeface="Work Sans"/>
            </a:endParaRPr>
          </a:p>
        </p:txBody>
      </p:sp>
      <p:sp>
        <p:nvSpPr>
          <p:cNvPr id="140" name="Google Shape;140;p2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265500" y="1776475"/>
            <a:ext cx="4045200" cy="134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t/>
            </a:r>
            <a:endParaRPr/>
          </a:p>
          <a:p>
            <a:pPr indent="0" lvl="0" marL="0" rtl="0" algn="ctr">
              <a:lnSpc>
                <a:spcPct val="100000"/>
              </a:lnSpc>
              <a:spcBef>
                <a:spcPts val="0"/>
              </a:spcBef>
              <a:spcAft>
                <a:spcPts val="0"/>
              </a:spcAft>
              <a:buSzPts val="3800"/>
              <a:buNone/>
            </a:pPr>
            <a:r>
              <a:rPr lang="en"/>
              <a:t>Action Selection</a:t>
            </a:r>
            <a:endParaRPr/>
          </a:p>
        </p:txBody>
      </p:sp>
      <p:sp>
        <p:nvSpPr>
          <p:cNvPr id="287" name="Google Shape;287;p46"/>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choose actions they want to take, limited by the specific number of actions that can be taken on a turn.</a:t>
            </a:r>
            <a:endParaRPr sz="1800"/>
          </a:p>
          <a:p>
            <a:pPr indent="0" lvl="0" marL="0" rtl="0" algn="ctr">
              <a:lnSpc>
                <a:spcPct val="100000"/>
              </a:lnSpc>
              <a:spcBef>
                <a:spcPts val="600"/>
              </a:spcBef>
              <a:spcAft>
                <a:spcPts val="0"/>
              </a:spcAft>
              <a:buSzPts val="2000"/>
              <a:buNone/>
            </a:pPr>
            <a:r>
              <a:rPr i="1" lang="en" sz="1800"/>
              <a:t>(Forbidden Desert)</a:t>
            </a:r>
            <a:endParaRPr i="1" sz="1800"/>
          </a:p>
        </p:txBody>
      </p:sp>
      <p:pic>
        <p:nvPicPr>
          <p:cNvPr id="288" name="Google Shape;288;p46"/>
          <p:cNvPicPr preferRelativeResize="0"/>
          <p:nvPr/>
        </p:nvPicPr>
        <p:blipFill rotWithShape="1">
          <a:blip r:embed="rId3">
            <a:alphaModFix/>
          </a:blip>
          <a:srcRect b="0" l="0" r="0" t="0"/>
          <a:stretch/>
        </p:blipFill>
        <p:spPr>
          <a:xfrm>
            <a:off x="1580025" y="360325"/>
            <a:ext cx="1416150" cy="1416150"/>
          </a:xfrm>
          <a:prstGeom prst="rect">
            <a:avLst/>
          </a:prstGeom>
          <a:noFill/>
          <a:ln>
            <a:noFill/>
          </a:ln>
        </p:spPr>
      </p:pic>
      <p:pic>
        <p:nvPicPr>
          <p:cNvPr id="289" name="Google Shape;289;p46"/>
          <p:cNvPicPr preferRelativeResize="0"/>
          <p:nvPr/>
        </p:nvPicPr>
        <p:blipFill rotWithShape="1">
          <a:blip r:embed="rId4">
            <a:alphaModFix/>
          </a:blip>
          <a:srcRect b="0" l="0" r="0" t="0"/>
          <a:stretch/>
        </p:blipFill>
        <p:spPr>
          <a:xfrm>
            <a:off x="5168125" y="152400"/>
            <a:ext cx="3637089"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265500" y="2038824"/>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Simultaneous Action Selection</a:t>
            </a:r>
            <a:endParaRPr/>
          </a:p>
        </p:txBody>
      </p:sp>
      <p:sp>
        <p:nvSpPr>
          <p:cNvPr id="295" name="Google Shape;295;p47"/>
          <p:cNvSpPr txBox="1"/>
          <p:nvPr>
            <p:ph idx="1" type="subTitle"/>
          </p:nvPr>
        </p:nvSpPr>
        <p:spPr>
          <a:xfrm>
            <a:off x="265500" y="35907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choose and reveal a card simultaneously, which are then resolved in some way.</a:t>
            </a:r>
            <a:endParaRPr sz="1800"/>
          </a:p>
          <a:p>
            <a:pPr indent="0" lvl="0" marL="0" rtl="0" algn="ctr">
              <a:lnSpc>
                <a:spcPct val="100000"/>
              </a:lnSpc>
              <a:spcBef>
                <a:spcPts val="600"/>
              </a:spcBef>
              <a:spcAft>
                <a:spcPts val="0"/>
              </a:spcAft>
              <a:buSzPts val="2000"/>
              <a:buNone/>
            </a:pPr>
            <a:r>
              <a:rPr i="1" lang="en" sz="1800"/>
              <a:t>(Spin Monkeys, Get Bit!)</a:t>
            </a:r>
            <a:endParaRPr i="1" sz="1800"/>
          </a:p>
        </p:txBody>
      </p:sp>
      <p:pic>
        <p:nvPicPr>
          <p:cNvPr id="296" name="Google Shape;296;p47"/>
          <p:cNvPicPr preferRelativeResize="0"/>
          <p:nvPr/>
        </p:nvPicPr>
        <p:blipFill rotWithShape="1">
          <a:blip r:embed="rId3">
            <a:alphaModFix/>
          </a:blip>
          <a:srcRect b="0" l="0" r="0" t="0"/>
          <a:stretch/>
        </p:blipFill>
        <p:spPr>
          <a:xfrm>
            <a:off x="1512169" y="201500"/>
            <a:ext cx="1551867" cy="1551900"/>
          </a:xfrm>
          <a:prstGeom prst="rect">
            <a:avLst/>
          </a:prstGeom>
          <a:noFill/>
          <a:ln>
            <a:noFill/>
          </a:ln>
        </p:spPr>
      </p:pic>
      <p:pic>
        <p:nvPicPr>
          <p:cNvPr id="297" name="Google Shape;297;p47"/>
          <p:cNvPicPr preferRelativeResize="0"/>
          <p:nvPr/>
        </p:nvPicPr>
        <p:blipFill rotWithShape="1">
          <a:blip r:embed="rId4">
            <a:alphaModFix/>
          </a:blip>
          <a:srcRect b="0" l="0" r="0" t="0"/>
          <a:stretch/>
        </p:blipFill>
        <p:spPr>
          <a:xfrm>
            <a:off x="4803325" y="201500"/>
            <a:ext cx="4045200" cy="2273397"/>
          </a:xfrm>
          <a:prstGeom prst="rect">
            <a:avLst/>
          </a:prstGeom>
          <a:noFill/>
          <a:ln>
            <a:noFill/>
          </a:ln>
        </p:spPr>
      </p:pic>
      <p:pic>
        <p:nvPicPr>
          <p:cNvPr id="298" name="Google Shape;298;p47"/>
          <p:cNvPicPr preferRelativeResize="0"/>
          <p:nvPr/>
        </p:nvPicPr>
        <p:blipFill rotWithShape="1">
          <a:blip r:embed="rId5">
            <a:alphaModFix/>
          </a:blip>
          <a:srcRect b="0" l="0" r="0" t="0"/>
          <a:stretch/>
        </p:blipFill>
        <p:spPr>
          <a:xfrm>
            <a:off x="4803325" y="2643325"/>
            <a:ext cx="4045200" cy="22754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Worker Placement</a:t>
            </a:r>
            <a:endParaRPr/>
          </a:p>
        </p:txBody>
      </p:sp>
      <p:sp>
        <p:nvSpPr>
          <p:cNvPr id="304" name="Google Shape;304;p48"/>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Each player has a pool of meeples and places them on shared spaces to claim actions resources, or benefits.</a:t>
            </a:r>
            <a:endParaRPr sz="1800"/>
          </a:p>
          <a:p>
            <a:pPr indent="0" lvl="0" marL="0" rtl="0" algn="ctr">
              <a:lnSpc>
                <a:spcPct val="100000"/>
              </a:lnSpc>
              <a:spcBef>
                <a:spcPts val="600"/>
              </a:spcBef>
              <a:spcAft>
                <a:spcPts val="0"/>
              </a:spcAft>
              <a:buSzPts val="2000"/>
              <a:buNone/>
            </a:pPr>
            <a:r>
              <a:rPr i="1" lang="en" sz="1800"/>
              <a:t>(Star Wars Carcassonne, Mint Works)</a:t>
            </a:r>
            <a:endParaRPr i="1" sz="1800"/>
          </a:p>
        </p:txBody>
      </p:sp>
      <p:pic>
        <p:nvPicPr>
          <p:cNvPr id="305" name="Google Shape;305;p48"/>
          <p:cNvPicPr preferRelativeResize="0"/>
          <p:nvPr/>
        </p:nvPicPr>
        <p:blipFill rotWithShape="1">
          <a:blip r:embed="rId3">
            <a:alphaModFix/>
          </a:blip>
          <a:srcRect b="0" l="0" r="0" t="0"/>
          <a:stretch/>
        </p:blipFill>
        <p:spPr>
          <a:xfrm>
            <a:off x="4917600" y="78426"/>
            <a:ext cx="3766326" cy="2118550"/>
          </a:xfrm>
          <a:prstGeom prst="rect">
            <a:avLst/>
          </a:prstGeom>
          <a:noFill/>
          <a:ln>
            <a:noFill/>
          </a:ln>
        </p:spPr>
      </p:pic>
      <p:pic>
        <p:nvPicPr>
          <p:cNvPr id="306" name="Google Shape;306;p48"/>
          <p:cNvPicPr preferRelativeResize="0"/>
          <p:nvPr/>
        </p:nvPicPr>
        <p:blipFill rotWithShape="1">
          <a:blip r:embed="rId4">
            <a:alphaModFix/>
          </a:blip>
          <a:srcRect b="0" l="0" r="0" t="0"/>
          <a:stretch/>
        </p:blipFill>
        <p:spPr>
          <a:xfrm>
            <a:off x="1474163" y="78426"/>
            <a:ext cx="1627875" cy="1627875"/>
          </a:xfrm>
          <a:prstGeom prst="rect">
            <a:avLst/>
          </a:prstGeom>
          <a:noFill/>
          <a:ln>
            <a:noFill/>
          </a:ln>
        </p:spPr>
      </p:pic>
      <p:pic>
        <p:nvPicPr>
          <p:cNvPr id="307" name="Google Shape;307;p48"/>
          <p:cNvPicPr preferRelativeResize="0"/>
          <p:nvPr/>
        </p:nvPicPr>
        <p:blipFill rotWithShape="1">
          <a:blip r:embed="rId5">
            <a:alphaModFix/>
          </a:blip>
          <a:srcRect b="0" l="0" r="0" t="0"/>
          <a:stretch/>
        </p:blipFill>
        <p:spPr>
          <a:xfrm>
            <a:off x="4819463" y="2333001"/>
            <a:ext cx="3962588" cy="264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Push Your Luck</a:t>
            </a:r>
            <a:endParaRPr/>
          </a:p>
        </p:txBody>
      </p:sp>
      <p:sp>
        <p:nvSpPr>
          <p:cNvPr id="313" name="Google Shape;313;p49"/>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t>Players take actions as desired, but as possible gain increases, so does the possibility of loss of progress if an adverse condition presents itself.  </a:t>
            </a:r>
            <a:endParaRPr sz="1800"/>
          </a:p>
          <a:p>
            <a:pPr indent="0" lvl="0" marL="0" rtl="0" algn="ctr">
              <a:lnSpc>
                <a:spcPct val="100000"/>
              </a:lnSpc>
              <a:spcBef>
                <a:spcPts val="600"/>
              </a:spcBef>
              <a:spcAft>
                <a:spcPts val="0"/>
              </a:spcAft>
              <a:buSzPts val="2000"/>
              <a:buNone/>
            </a:pPr>
            <a:r>
              <a:rPr i="1" lang="en" sz="1800"/>
              <a:t>(King of Tokyo, Can’t Stop)</a:t>
            </a:r>
            <a:endParaRPr i="1" sz="1800"/>
          </a:p>
        </p:txBody>
      </p:sp>
      <p:pic>
        <p:nvPicPr>
          <p:cNvPr id="314" name="Google Shape;314;p49"/>
          <p:cNvPicPr preferRelativeResize="0"/>
          <p:nvPr/>
        </p:nvPicPr>
        <p:blipFill rotWithShape="1">
          <a:blip r:embed="rId3">
            <a:alphaModFix/>
          </a:blip>
          <a:srcRect b="0" l="0" r="0" t="0"/>
          <a:stretch/>
        </p:blipFill>
        <p:spPr>
          <a:xfrm>
            <a:off x="1321588" y="174475"/>
            <a:ext cx="1933025" cy="1933025"/>
          </a:xfrm>
          <a:prstGeom prst="rect">
            <a:avLst/>
          </a:prstGeom>
          <a:noFill/>
          <a:ln>
            <a:noFill/>
          </a:ln>
        </p:spPr>
      </p:pic>
      <p:pic>
        <p:nvPicPr>
          <p:cNvPr id="315" name="Google Shape;315;p49"/>
          <p:cNvPicPr preferRelativeResize="0"/>
          <p:nvPr/>
        </p:nvPicPr>
        <p:blipFill rotWithShape="1">
          <a:blip r:embed="rId4">
            <a:alphaModFix/>
          </a:blip>
          <a:srcRect b="0" l="0" r="0" t="0"/>
          <a:stretch/>
        </p:blipFill>
        <p:spPr>
          <a:xfrm>
            <a:off x="5344413" y="2657700"/>
            <a:ext cx="2933103" cy="2413525"/>
          </a:xfrm>
          <a:prstGeom prst="rect">
            <a:avLst/>
          </a:prstGeom>
          <a:noFill/>
          <a:ln>
            <a:noFill/>
          </a:ln>
        </p:spPr>
      </p:pic>
      <p:pic>
        <p:nvPicPr>
          <p:cNvPr id="316" name="Google Shape;316;p49"/>
          <p:cNvPicPr preferRelativeResize="0"/>
          <p:nvPr/>
        </p:nvPicPr>
        <p:blipFill rotWithShape="1">
          <a:blip r:embed="rId5">
            <a:alphaModFix/>
          </a:blip>
          <a:srcRect b="0" l="0" r="0" t="0"/>
          <a:stretch/>
        </p:blipFill>
        <p:spPr>
          <a:xfrm>
            <a:off x="4789725" y="174475"/>
            <a:ext cx="4042485" cy="227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Auction/Bidding</a:t>
            </a:r>
            <a:endParaRPr/>
          </a:p>
        </p:txBody>
      </p:sp>
      <p:sp>
        <p:nvSpPr>
          <p:cNvPr id="322" name="Google Shape;322;p50"/>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compete head to head for elements of value in the game, and players determine the value of those elements.</a:t>
            </a:r>
            <a:endParaRPr sz="1800"/>
          </a:p>
          <a:p>
            <a:pPr indent="0" lvl="0" marL="0" rtl="0" algn="ctr">
              <a:lnSpc>
                <a:spcPct val="100000"/>
              </a:lnSpc>
              <a:spcBef>
                <a:spcPts val="600"/>
              </a:spcBef>
              <a:spcAft>
                <a:spcPts val="0"/>
              </a:spcAft>
              <a:buSzPts val="2000"/>
              <a:buNone/>
            </a:pPr>
            <a:r>
              <a:rPr i="1" lang="en" sz="1800"/>
              <a:t>(Modern Art, Downforce)</a:t>
            </a:r>
            <a:endParaRPr i="1" sz="1800"/>
          </a:p>
        </p:txBody>
      </p:sp>
      <p:pic>
        <p:nvPicPr>
          <p:cNvPr id="323" name="Google Shape;323;p50"/>
          <p:cNvPicPr preferRelativeResize="0"/>
          <p:nvPr/>
        </p:nvPicPr>
        <p:blipFill rotWithShape="1">
          <a:blip r:embed="rId3">
            <a:alphaModFix/>
          </a:blip>
          <a:srcRect b="0" l="0" r="0" t="0"/>
          <a:stretch/>
        </p:blipFill>
        <p:spPr>
          <a:xfrm>
            <a:off x="1413400" y="320475"/>
            <a:ext cx="1749400" cy="1749400"/>
          </a:xfrm>
          <a:prstGeom prst="rect">
            <a:avLst/>
          </a:prstGeom>
          <a:noFill/>
          <a:ln>
            <a:noFill/>
          </a:ln>
        </p:spPr>
      </p:pic>
      <p:pic>
        <p:nvPicPr>
          <p:cNvPr id="324" name="Google Shape;324;p50"/>
          <p:cNvPicPr preferRelativeResize="0"/>
          <p:nvPr/>
        </p:nvPicPr>
        <p:blipFill rotWithShape="1">
          <a:blip r:embed="rId4">
            <a:alphaModFix/>
          </a:blip>
          <a:srcRect b="0" l="0" r="0" t="0"/>
          <a:stretch/>
        </p:blipFill>
        <p:spPr>
          <a:xfrm>
            <a:off x="4783575" y="252825"/>
            <a:ext cx="4171950" cy="1485900"/>
          </a:xfrm>
          <a:prstGeom prst="rect">
            <a:avLst/>
          </a:prstGeom>
          <a:noFill/>
          <a:ln>
            <a:noFill/>
          </a:ln>
        </p:spPr>
      </p:pic>
      <p:pic>
        <p:nvPicPr>
          <p:cNvPr id="325" name="Google Shape;325;p50"/>
          <p:cNvPicPr preferRelativeResize="0"/>
          <p:nvPr/>
        </p:nvPicPr>
        <p:blipFill rotWithShape="1">
          <a:blip r:embed="rId5">
            <a:alphaModFix/>
          </a:blip>
          <a:srcRect b="0" l="0" r="0" t="0"/>
          <a:stretch/>
        </p:blipFill>
        <p:spPr>
          <a:xfrm>
            <a:off x="4802900" y="1907150"/>
            <a:ext cx="4133300" cy="3099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Gaming Space Interaction</a:t>
            </a:r>
            <a:endParaRPr/>
          </a:p>
        </p:txBody>
      </p:sp>
      <p:sp>
        <p:nvSpPr>
          <p:cNvPr id="331" name="Google Shape;331;p51"/>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 sz="1800"/>
              <a:t>These are mechanics that players can use to build, connect, and control areas on the game board or gaming space.  Some of this may take place during setup, others might occur during the game.</a:t>
            </a:r>
            <a:endParaRPr sz="1800"/>
          </a:p>
        </p:txBody>
      </p:sp>
      <p:sp>
        <p:nvSpPr>
          <p:cNvPr id="332" name="Google Shape;332;p5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33" name="Google Shape;333;p51"/>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Gaming Space Interaction</a:t>
            </a:r>
            <a:endParaRPr/>
          </a:p>
        </p:txBody>
      </p:sp>
      <p:sp>
        <p:nvSpPr>
          <p:cNvPr id="339" name="Google Shape;339;p52"/>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Area Majority/Influence</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Area Enclosure</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Modular Board</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Route/Network Building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Tile Placement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Char char="▪"/>
            </a:pPr>
            <a:r>
              <a:rPr lang="en" sz="1800"/>
              <a:t>Crayon Rail System</a:t>
            </a:r>
            <a:endParaRPr sz="1800">
              <a:latin typeface="Work Sans"/>
              <a:ea typeface="Work Sans"/>
              <a:cs typeface="Work Sans"/>
              <a:sym typeface="Work Sans"/>
            </a:endParaRPr>
          </a:p>
        </p:txBody>
      </p:sp>
      <p:sp>
        <p:nvSpPr>
          <p:cNvPr id="340" name="Google Shape;340;p52"/>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41" name="Google Shape;341;p52"/>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Area Majority/</a:t>
            </a:r>
            <a:endParaRPr/>
          </a:p>
          <a:p>
            <a:pPr indent="0" lvl="0" marL="0" rtl="0" algn="ctr">
              <a:lnSpc>
                <a:spcPct val="100000"/>
              </a:lnSpc>
              <a:spcBef>
                <a:spcPts val="0"/>
              </a:spcBef>
              <a:spcAft>
                <a:spcPts val="0"/>
              </a:spcAft>
              <a:buSzPts val="3800"/>
              <a:buNone/>
            </a:pPr>
            <a:r>
              <a:rPr lang="en"/>
              <a:t>Influence</a:t>
            </a:r>
            <a:endParaRPr/>
          </a:p>
        </p:txBody>
      </p:sp>
      <p:sp>
        <p:nvSpPr>
          <p:cNvPr id="347" name="Google Shape;347;p53"/>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occupy spaces to </a:t>
            </a:r>
            <a:r>
              <a:rPr lang="en" sz="1800">
                <a:highlight>
                  <a:srgbClr val="FFFFFF"/>
                </a:highlight>
              </a:rPr>
              <a:t>gain benefits based on their proportional presence in the space.</a:t>
            </a:r>
            <a:endParaRPr sz="1800"/>
          </a:p>
          <a:p>
            <a:pPr indent="0" lvl="0" marL="0" rtl="0" algn="ctr">
              <a:lnSpc>
                <a:spcPct val="100000"/>
              </a:lnSpc>
              <a:spcBef>
                <a:spcPts val="600"/>
              </a:spcBef>
              <a:spcAft>
                <a:spcPts val="0"/>
              </a:spcAft>
              <a:buSzPts val="2000"/>
              <a:buNone/>
            </a:pPr>
            <a:r>
              <a:rPr i="1" lang="en" sz="1800"/>
              <a:t>(Marrakech, Bunny Kingdom)</a:t>
            </a:r>
            <a:endParaRPr i="1" sz="1800"/>
          </a:p>
        </p:txBody>
      </p:sp>
      <p:pic>
        <p:nvPicPr>
          <p:cNvPr id="348" name="Google Shape;348;p53"/>
          <p:cNvPicPr preferRelativeResize="0"/>
          <p:nvPr/>
        </p:nvPicPr>
        <p:blipFill rotWithShape="1">
          <a:blip r:embed="rId3">
            <a:alphaModFix/>
          </a:blip>
          <a:srcRect b="0" l="0" r="0" t="0"/>
          <a:stretch/>
        </p:blipFill>
        <p:spPr>
          <a:xfrm>
            <a:off x="4835125" y="177406"/>
            <a:ext cx="4045201" cy="2197883"/>
          </a:xfrm>
          <a:prstGeom prst="rect">
            <a:avLst/>
          </a:prstGeom>
          <a:noFill/>
          <a:ln>
            <a:noFill/>
          </a:ln>
        </p:spPr>
      </p:pic>
      <p:pic>
        <p:nvPicPr>
          <p:cNvPr id="349" name="Google Shape;349;p53"/>
          <p:cNvPicPr preferRelativeResize="0"/>
          <p:nvPr/>
        </p:nvPicPr>
        <p:blipFill rotWithShape="1">
          <a:blip r:embed="rId4">
            <a:alphaModFix/>
          </a:blip>
          <a:srcRect b="0" l="0" r="0" t="0"/>
          <a:stretch/>
        </p:blipFill>
        <p:spPr>
          <a:xfrm>
            <a:off x="1600300" y="256349"/>
            <a:ext cx="1375601" cy="1375599"/>
          </a:xfrm>
          <a:prstGeom prst="rect">
            <a:avLst/>
          </a:prstGeom>
          <a:noFill/>
          <a:ln>
            <a:noFill/>
          </a:ln>
        </p:spPr>
      </p:pic>
      <p:pic>
        <p:nvPicPr>
          <p:cNvPr id="350" name="Google Shape;350;p53"/>
          <p:cNvPicPr preferRelativeResize="0"/>
          <p:nvPr/>
        </p:nvPicPr>
        <p:blipFill rotWithShape="1">
          <a:blip r:embed="rId5">
            <a:alphaModFix/>
          </a:blip>
          <a:srcRect b="0" l="0" r="0" t="0"/>
          <a:stretch/>
        </p:blipFill>
        <p:spPr>
          <a:xfrm>
            <a:off x="4835125" y="2752025"/>
            <a:ext cx="4045201" cy="19686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Area Enclosure</a:t>
            </a:r>
            <a:endParaRPr/>
          </a:p>
        </p:txBody>
      </p:sp>
      <p:sp>
        <p:nvSpPr>
          <p:cNvPr id="356" name="Google Shape;356;p54"/>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place or move pieces to block or surround sections of the board.</a:t>
            </a:r>
            <a:endParaRPr sz="950">
              <a:highlight>
                <a:srgbClr val="FFFFFF"/>
              </a:highlight>
              <a:latin typeface="Arial"/>
              <a:ea typeface="Arial"/>
              <a:cs typeface="Arial"/>
              <a:sym typeface="Arial"/>
            </a:endParaRPr>
          </a:p>
          <a:p>
            <a:pPr indent="0" lvl="0" marL="0" rtl="0" algn="ctr">
              <a:lnSpc>
                <a:spcPct val="100000"/>
              </a:lnSpc>
              <a:spcBef>
                <a:spcPts val="600"/>
              </a:spcBef>
              <a:spcAft>
                <a:spcPts val="0"/>
              </a:spcAft>
              <a:buSzPts val="2000"/>
              <a:buNone/>
            </a:pPr>
            <a:r>
              <a:rPr i="1" lang="en" sz="1800"/>
              <a:t>(Through the Desert, Go)</a:t>
            </a:r>
            <a:endParaRPr i="1" sz="1800"/>
          </a:p>
        </p:txBody>
      </p:sp>
      <p:pic>
        <p:nvPicPr>
          <p:cNvPr id="357" name="Google Shape;357;p54"/>
          <p:cNvPicPr preferRelativeResize="0"/>
          <p:nvPr/>
        </p:nvPicPr>
        <p:blipFill rotWithShape="1">
          <a:blip r:embed="rId3">
            <a:alphaModFix/>
          </a:blip>
          <a:srcRect b="0" l="0" r="0" t="0"/>
          <a:stretch/>
        </p:blipFill>
        <p:spPr>
          <a:xfrm>
            <a:off x="1259300" y="359725"/>
            <a:ext cx="1833275" cy="1833275"/>
          </a:xfrm>
          <a:prstGeom prst="rect">
            <a:avLst/>
          </a:prstGeom>
          <a:noFill/>
          <a:ln>
            <a:noFill/>
          </a:ln>
        </p:spPr>
      </p:pic>
      <p:pic>
        <p:nvPicPr>
          <p:cNvPr id="358" name="Google Shape;358;p54"/>
          <p:cNvPicPr preferRelativeResize="0"/>
          <p:nvPr/>
        </p:nvPicPr>
        <p:blipFill rotWithShape="1">
          <a:blip r:embed="rId4">
            <a:alphaModFix/>
          </a:blip>
          <a:srcRect b="0" l="0" r="0" t="0"/>
          <a:stretch/>
        </p:blipFill>
        <p:spPr>
          <a:xfrm>
            <a:off x="4793315" y="2598524"/>
            <a:ext cx="4128822" cy="2275425"/>
          </a:xfrm>
          <a:prstGeom prst="rect">
            <a:avLst/>
          </a:prstGeom>
          <a:noFill/>
          <a:ln>
            <a:noFill/>
          </a:ln>
        </p:spPr>
      </p:pic>
      <p:pic>
        <p:nvPicPr>
          <p:cNvPr id="359" name="Google Shape;359;p54"/>
          <p:cNvPicPr preferRelativeResize="0"/>
          <p:nvPr/>
        </p:nvPicPr>
        <p:blipFill rotWithShape="1">
          <a:blip r:embed="rId5">
            <a:alphaModFix/>
          </a:blip>
          <a:srcRect b="0" l="0" r="0" t="0"/>
          <a:stretch/>
        </p:blipFill>
        <p:spPr>
          <a:xfrm>
            <a:off x="5328575" y="129500"/>
            <a:ext cx="3058300" cy="229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Modular Board</a:t>
            </a:r>
            <a:endParaRPr/>
          </a:p>
        </p:txBody>
      </p:sp>
      <p:sp>
        <p:nvSpPr>
          <p:cNvPr id="365" name="Google Shape;365;p55"/>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The board is comprised of individual units that can be combined in different ways for strategy and exploration.</a:t>
            </a:r>
            <a:endParaRPr sz="1800"/>
          </a:p>
          <a:p>
            <a:pPr indent="0" lvl="0" marL="0" rtl="0" algn="ctr">
              <a:lnSpc>
                <a:spcPct val="100000"/>
              </a:lnSpc>
              <a:spcBef>
                <a:spcPts val="600"/>
              </a:spcBef>
              <a:spcAft>
                <a:spcPts val="0"/>
              </a:spcAft>
              <a:buSzPts val="2000"/>
              <a:buNone/>
            </a:pPr>
            <a:r>
              <a:rPr i="1" lang="en" sz="1800"/>
              <a:t>(Escape: Curse of the Temple)</a:t>
            </a:r>
            <a:endParaRPr i="1" sz="1800"/>
          </a:p>
        </p:txBody>
      </p:sp>
      <p:pic>
        <p:nvPicPr>
          <p:cNvPr id="366" name="Google Shape;366;p55"/>
          <p:cNvPicPr preferRelativeResize="0"/>
          <p:nvPr/>
        </p:nvPicPr>
        <p:blipFill rotWithShape="1">
          <a:blip r:embed="rId3">
            <a:alphaModFix/>
          </a:blip>
          <a:srcRect b="0" l="0" r="0" t="0"/>
          <a:stretch/>
        </p:blipFill>
        <p:spPr>
          <a:xfrm>
            <a:off x="5182650" y="129075"/>
            <a:ext cx="3342050" cy="2352800"/>
          </a:xfrm>
          <a:prstGeom prst="rect">
            <a:avLst/>
          </a:prstGeom>
          <a:noFill/>
          <a:ln>
            <a:noFill/>
          </a:ln>
        </p:spPr>
      </p:pic>
      <p:pic>
        <p:nvPicPr>
          <p:cNvPr id="367" name="Google Shape;367;p55"/>
          <p:cNvPicPr preferRelativeResize="0"/>
          <p:nvPr/>
        </p:nvPicPr>
        <p:blipFill rotWithShape="1">
          <a:blip r:embed="rId4">
            <a:alphaModFix/>
          </a:blip>
          <a:srcRect b="0" l="0" r="0" t="0"/>
          <a:stretch/>
        </p:blipFill>
        <p:spPr>
          <a:xfrm>
            <a:off x="1342636" y="281475"/>
            <a:ext cx="1890925" cy="1890925"/>
          </a:xfrm>
          <a:prstGeom prst="rect">
            <a:avLst/>
          </a:prstGeom>
          <a:noFill/>
          <a:ln>
            <a:noFill/>
          </a:ln>
        </p:spPr>
      </p:pic>
      <p:pic>
        <p:nvPicPr>
          <p:cNvPr id="368" name="Google Shape;368;p55"/>
          <p:cNvPicPr preferRelativeResize="0"/>
          <p:nvPr/>
        </p:nvPicPr>
        <p:blipFill rotWithShape="1">
          <a:blip r:embed="rId5">
            <a:alphaModFix/>
          </a:blip>
          <a:srcRect b="0" l="0" r="0" t="0"/>
          <a:stretch/>
        </p:blipFill>
        <p:spPr>
          <a:xfrm>
            <a:off x="5298175" y="2666325"/>
            <a:ext cx="3111010" cy="2356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9"/>
          <p:cNvSpPr txBox="1"/>
          <p:nvPr>
            <p:ph idx="1" type="body"/>
          </p:nvPr>
        </p:nvSpPr>
        <p:spPr>
          <a:xfrm>
            <a:off x="1804525" y="854775"/>
            <a:ext cx="5152200" cy="35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3200"/>
              <a:buNone/>
            </a:pPr>
            <a:r>
              <a:rPr lang="en"/>
              <a:t>Game mechanics are your tools to create different types of experiences for players.</a:t>
            </a:r>
            <a:endParaRPr/>
          </a:p>
        </p:txBody>
      </p:sp>
      <p:sp>
        <p:nvSpPr>
          <p:cNvPr id="146" name="Google Shape;146;p2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47" name="Google Shape;147;p29"/>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265500" y="1773624"/>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Route/Network Building</a:t>
            </a:r>
            <a:endParaRPr/>
          </a:p>
        </p:txBody>
      </p:sp>
      <p:sp>
        <p:nvSpPr>
          <p:cNvPr id="374" name="Google Shape;374;p56"/>
          <p:cNvSpPr txBox="1"/>
          <p:nvPr>
            <p:ph idx="1" type="subTitle"/>
          </p:nvPr>
        </p:nvSpPr>
        <p:spPr>
          <a:xfrm>
            <a:off x="265500" y="32695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create a network between different locations.</a:t>
            </a:r>
            <a:endParaRPr sz="1800"/>
          </a:p>
          <a:p>
            <a:pPr indent="0" lvl="0" marL="0" rtl="0" algn="ctr">
              <a:lnSpc>
                <a:spcPct val="100000"/>
              </a:lnSpc>
              <a:spcBef>
                <a:spcPts val="600"/>
              </a:spcBef>
              <a:spcAft>
                <a:spcPts val="0"/>
              </a:spcAft>
              <a:buSzPts val="2000"/>
              <a:buNone/>
            </a:pPr>
            <a:r>
              <a:rPr i="1" lang="en" sz="1800"/>
              <a:t>(Catan, Ticket to Ride)</a:t>
            </a:r>
            <a:endParaRPr i="1" sz="1800"/>
          </a:p>
        </p:txBody>
      </p:sp>
      <p:pic>
        <p:nvPicPr>
          <p:cNvPr id="375" name="Google Shape;375;p56"/>
          <p:cNvPicPr preferRelativeResize="0"/>
          <p:nvPr/>
        </p:nvPicPr>
        <p:blipFill rotWithShape="1">
          <a:blip r:embed="rId3">
            <a:alphaModFix/>
          </a:blip>
          <a:srcRect b="0" l="0" r="0" t="0"/>
          <a:stretch/>
        </p:blipFill>
        <p:spPr>
          <a:xfrm>
            <a:off x="5392375" y="165722"/>
            <a:ext cx="2972100" cy="2328150"/>
          </a:xfrm>
          <a:prstGeom prst="rect">
            <a:avLst/>
          </a:prstGeom>
          <a:noFill/>
          <a:ln>
            <a:noFill/>
          </a:ln>
        </p:spPr>
      </p:pic>
      <p:pic>
        <p:nvPicPr>
          <p:cNvPr id="376" name="Google Shape;376;p56"/>
          <p:cNvPicPr preferRelativeResize="0"/>
          <p:nvPr/>
        </p:nvPicPr>
        <p:blipFill rotWithShape="1">
          <a:blip r:embed="rId4">
            <a:alphaModFix/>
          </a:blip>
          <a:srcRect b="0" l="0" r="0" t="0"/>
          <a:stretch/>
        </p:blipFill>
        <p:spPr>
          <a:xfrm>
            <a:off x="5119800" y="2614222"/>
            <a:ext cx="3517243" cy="2344828"/>
          </a:xfrm>
          <a:prstGeom prst="rect">
            <a:avLst/>
          </a:prstGeom>
          <a:noFill/>
          <a:ln>
            <a:noFill/>
          </a:ln>
        </p:spPr>
      </p:pic>
      <p:pic>
        <p:nvPicPr>
          <p:cNvPr id="377" name="Google Shape;377;p56"/>
          <p:cNvPicPr preferRelativeResize="0"/>
          <p:nvPr/>
        </p:nvPicPr>
        <p:blipFill rotWithShape="1">
          <a:blip r:embed="rId5">
            <a:alphaModFix/>
          </a:blip>
          <a:srcRect b="0" l="0" r="0" t="0"/>
          <a:stretch/>
        </p:blipFill>
        <p:spPr>
          <a:xfrm>
            <a:off x="1484150" y="261875"/>
            <a:ext cx="1607900" cy="1607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Tile Placement</a:t>
            </a:r>
            <a:endParaRPr/>
          </a:p>
        </p:txBody>
      </p:sp>
      <p:sp>
        <p:nvSpPr>
          <p:cNvPr id="383" name="Google Shape;383;p57"/>
          <p:cNvSpPr txBox="1"/>
          <p:nvPr>
            <p:ph idx="1" type="subTitle"/>
          </p:nvPr>
        </p:nvSpPr>
        <p:spPr>
          <a:xfrm>
            <a:off x="265500" y="274077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place tiles </a:t>
            </a:r>
            <a:r>
              <a:rPr lang="en" sz="1800">
                <a:highlight>
                  <a:srgbClr val="FFFFFF"/>
                </a:highlight>
              </a:rPr>
              <a:t>to score VPs or trigger abilities, often based on adjacent pieces or pieces in the same group/cluster for various scoring methods.</a:t>
            </a:r>
            <a:endParaRPr sz="1800"/>
          </a:p>
          <a:p>
            <a:pPr indent="0" lvl="0" marL="0" rtl="0" algn="ctr">
              <a:lnSpc>
                <a:spcPct val="100000"/>
              </a:lnSpc>
              <a:spcBef>
                <a:spcPts val="600"/>
              </a:spcBef>
              <a:spcAft>
                <a:spcPts val="0"/>
              </a:spcAft>
              <a:buSzPts val="2000"/>
              <a:buNone/>
            </a:pPr>
            <a:r>
              <a:rPr i="1" lang="en" sz="1800"/>
              <a:t>(Lanterns, Castles of Mad King Ludwig)</a:t>
            </a:r>
            <a:endParaRPr i="1" sz="1800"/>
          </a:p>
        </p:txBody>
      </p:sp>
      <p:pic>
        <p:nvPicPr>
          <p:cNvPr id="384" name="Google Shape;384;p57"/>
          <p:cNvPicPr preferRelativeResize="0"/>
          <p:nvPr/>
        </p:nvPicPr>
        <p:blipFill rotWithShape="1">
          <a:blip r:embed="rId3">
            <a:alphaModFix/>
          </a:blip>
          <a:srcRect b="0" l="0" r="0" t="0"/>
          <a:stretch/>
        </p:blipFill>
        <p:spPr>
          <a:xfrm>
            <a:off x="5481975" y="139125"/>
            <a:ext cx="2690225" cy="2017674"/>
          </a:xfrm>
          <a:prstGeom prst="rect">
            <a:avLst/>
          </a:prstGeom>
          <a:noFill/>
          <a:ln>
            <a:noFill/>
          </a:ln>
        </p:spPr>
      </p:pic>
      <p:pic>
        <p:nvPicPr>
          <p:cNvPr id="385" name="Google Shape;385;p57"/>
          <p:cNvPicPr preferRelativeResize="0"/>
          <p:nvPr/>
        </p:nvPicPr>
        <p:blipFill rotWithShape="1">
          <a:blip r:embed="rId4">
            <a:alphaModFix/>
          </a:blip>
          <a:srcRect b="0" l="0" r="0" t="0"/>
          <a:stretch/>
        </p:blipFill>
        <p:spPr>
          <a:xfrm>
            <a:off x="1351125" y="210987"/>
            <a:ext cx="1873949" cy="1873949"/>
          </a:xfrm>
          <a:prstGeom prst="rect">
            <a:avLst/>
          </a:prstGeom>
          <a:noFill/>
          <a:ln>
            <a:noFill/>
          </a:ln>
        </p:spPr>
      </p:pic>
      <p:pic>
        <p:nvPicPr>
          <p:cNvPr id="386" name="Google Shape;386;p57"/>
          <p:cNvPicPr preferRelativeResize="0"/>
          <p:nvPr/>
        </p:nvPicPr>
        <p:blipFill rotWithShape="1">
          <a:blip r:embed="rId5">
            <a:alphaModFix/>
          </a:blip>
          <a:srcRect b="0" l="0" r="0" t="0"/>
          <a:stretch/>
        </p:blipFill>
        <p:spPr>
          <a:xfrm>
            <a:off x="4965150" y="2412588"/>
            <a:ext cx="3723876" cy="248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Player Movement</a:t>
            </a:r>
            <a:endParaRPr/>
          </a:p>
        </p:txBody>
      </p:sp>
      <p:sp>
        <p:nvSpPr>
          <p:cNvPr id="392" name="Google Shape;392;p58"/>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These mechanics provide different ways to have players move their pawns around the game board or space.</a:t>
            </a:r>
            <a:endParaRPr sz="1800"/>
          </a:p>
        </p:txBody>
      </p:sp>
      <p:sp>
        <p:nvSpPr>
          <p:cNvPr id="393" name="Google Shape;393;p5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94" name="Google Shape;394;p58"/>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Player Movement</a:t>
            </a:r>
            <a:endParaRPr/>
          </a:p>
        </p:txBody>
      </p:sp>
      <p:sp>
        <p:nvSpPr>
          <p:cNvPr id="400" name="Google Shape;400;p59"/>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Area Movement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Grid Movement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Point to Point Movement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t>Roll and Move</a:t>
            </a:r>
            <a:endParaRPr sz="1800">
              <a:latin typeface="Work Sans"/>
              <a:ea typeface="Work Sans"/>
              <a:cs typeface="Work Sans"/>
              <a:sym typeface="Work Sans"/>
            </a:endParaRPr>
          </a:p>
        </p:txBody>
      </p:sp>
      <p:sp>
        <p:nvSpPr>
          <p:cNvPr id="401" name="Google Shape;401;p5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02" name="Google Shape;402;p59"/>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Area Movement</a:t>
            </a:r>
            <a:endParaRPr/>
          </a:p>
        </p:txBody>
      </p:sp>
      <p:sp>
        <p:nvSpPr>
          <p:cNvPr id="408" name="Google Shape;408;p60"/>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move pawns across irregularly shaped spaces on the board.</a:t>
            </a:r>
            <a:endParaRPr sz="1800"/>
          </a:p>
          <a:p>
            <a:pPr indent="0" lvl="0" marL="0" rtl="0" algn="ctr">
              <a:lnSpc>
                <a:spcPct val="100000"/>
              </a:lnSpc>
              <a:spcBef>
                <a:spcPts val="600"/>
              </a:spcBef>
              <a:spcAft>
                <a:spcPts val="0"/>
              </a:spcAft>
              <a:buSzPts val="2000"/>
              <a:buNone/>
            </a:pPr>
            <a:r>
              <a:rPr i="1" lang="en" sz="1800"/>
              <a:t>(Broom Service, Terror in Meeple City )</a:t>
            </a:r>
            <a:endParaRPr i="1" sz="1800"/>
          </a:p>
        </p:txBody>
      </p:sp>
      <p:pic>
        <p:nvPicPr>
          <p:cNvPr id="409" name="Google Shape;409;p60"/>
          <p:cNvPicPr preferRelativeResize="0"/>
          <p:nvPr/>
        </p:nvPicPr>
        <p:blipFill rotWithShape="1">
          <a:blip r:embed="rId3">
            <a:alphaModFix/>
          </a:blip>
          <a:srcRect b="0" l="0" r="0" t="0"/>
          <a:stretch/>
        </p:blipFill>
        <p:spPr>
          <a:xfrm>
            <a:off x="1385000" y="334675"/>
            <a:ext cx="1806200" cy="1806200"/>
          </a:xfrm>
          <a:prstGeom prst="rect">
            <a:avLst/>
          </a:prstGeom>
          <a:noFill/>
          <a:ln>
            <a:noFill/>
          </a:ln>
        </p:spPr>
      </p:pic>
      <p:pic>
        <p:nvPicPr>
          <p:cNvPr id="410" name="Google Shape;410;p60"/>
          <p:cNvPicPr preferRelativeResize="0"/>
          <p:nvPr/>
        </p:nvPicPr>
        <p:blipFill rotWithShape="1">
          <a:blip r:embed="rId4">
            <a:alphaModFix/>
          </a:blip>
          <a:srcRect b="0" l="0" r="0" t="0"/>
          <a:stretch/>
        </p:blipFill>
        <p:spPr>
          <a:xfrm>
            <a:off x="5296325" y="99238"/>
            <a:ext cx="3036100" cy="2277075"/>
          </a:xfrm>
          <a:prstGeom prst="rect">
            <a:avLst/>
          </a:prstGeom>
          <a:noFill/>
          <a:ln>
            <a:noFill/>
          </a:ln>
        </p:spPr>
      </p:pic>
      <p:pic>
        <p:nvPicPr>
          <p:cNvPr id="411" name="Google Shape;411;p60"/>
          <p:cNvPicPr preferRelativeResize="0"/>
          <p:nvPr/>
        </p:nvPicPr>
        <p:blipFill rotWithShape="1">
          <a:blip r:embed="rId5">
            <a:alphaModFix/>
          </a:blip>
          <a:srcRect b="0" l="0" r="0" t="0"/>
          <a:stretch/>
        </p:blipFill>
        <p:spPr>
          <a:xfrm>
            <a:off x="4967588" y="2528713"/>
            <a:ext cx="3693582" cy="24623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t/>
            </a:r>
            <a:endParaRPr/>
          </a:p>
          <a:p>
            <a:pPr indent="0" lvl="0" marL="0" rtl="0" algn="ctr">
              <a:lnSpc>
                <a:spcPct val="100000"/>
              </a:lnSpc>
              <a:spcBef>
                <a:spcPts val="0"/>
              </a:spcBef>
              <a:spcAft>
                <a:spcPts val="0"/>
              </a:spcAft>
              <a:buSzPts val="3800"/>
              <a:buNone/>
            </a:pPr>
            <a:r>
              <a:rPr lang="en"/>
              <a:t>Grid Movement</a:t>
            </a:r>
            <a:endParaRPr/>
          </a:p>
        </p:txBody>
      </p:sp>
      <p:sp>
        <p:nvSpPr>
          <p:cNvPr id="417" name="Google Shape;417;p6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Clr>
                <a:schemeClr val="dk1"/>
              </a:buClr>
              <a:buSzPts val="1100"/>
              <a:buFont typeface="Arial"/>
              <a:buNone/>
            </a:pPr>
            <a:r>
              <a:rPr lang="en" sz="1800"/>
              <a:t>Players move pawns on the grid (square or hexagonal) in many directions.</a:t>
            </a:r>
            <a:endParaRPr sz="1800"/>
          </a:p>
          <a:p>
            <a:pPr indent="0" lvl="0" marL="0" rtl="0" algn="ctr">
              <a:lnSpc>
                <a:spcPct val="100000"/>
              </a:lnSpc>
              <a:spcBef>
                <a:spcPts val="600"/>
              </a:spcBef>
              <a:spcAft>
                <a:spcPts val="0"/>
              </a:spcAft>
              <a:buClr>
                <a:schemeClr val="dk1"/>
              </a:buClr>
              <a:buSzPts val="1100"/>
              <a:buFont typeface="Arial"/>
              <a:buNone/>
            </a:pPr>
            <a:r>
              <a:rPr i="1" lang="en" sz="1800"/>
              <a:t>Forbidden Desert, Hey That’s My Fish)  </a:t>
            </a:r>
            <a:endParaRPr sz="1800"/>
          </a:p>
        </p:txBody>
      </p:sp>
      <p:pic>
        <p:nvPicPr>
          <p:cNvPr id="418" name="Google Shape;418;p61"/>
          <p:cNvPicPr preferRelativeResize="0"/>
          <p:nvPr/>
        </p:nvPicPr>
        <p:blipFill rotWithShape="1">
          <a:blip r:embed="rId3">
            <a:alphaModFix/>
          </a:blip>
          <a:srcRect b="0" l="0" r="0" t="0"/>
          <a:stretch/>
        </p:blipFill>
        <p:spPr>
          <a:xfrm>
            <a:off x="4929154" y="248000"/>
            <a:ext cx="4048384" cy="2123024"/>
          </a:xfrm>
          <a:prstGeom prst="rect">
            <a:avLst/>
          </a:prstGeom>
          <a:noFill/>
          <a:ln>
            <a:noFill/>
          </a:ln>
        </p:spPr>
      </p:pic>
      <p:pic>
        <p:nvPicPr>
          <p:cNvPr id="419" name="Google Shape;419;p61"/>
          <p:cNvPicPr preferRelativeResize="0"/>
          <p:nvPr/>
        </p:nvPicPr>
        <p:blipFill rotWithShape="1">
          <a:blip r:embed="rId4">
            <a:alphaModFix/>
          </a:blip>
          <a:srcRect b="0" l="0" r="0" t="0"/>
          <a:stretch/>
        </p:blipFill>
        <p:spPr>
          <a:xfrm>
            <a:off x="1298325" y="248000"/>
            <a:ext cx="1979549" cy="1979549"/>
          </a:xfrm>
          <a:prstGeom prst="rect">
            <a:avLst/>
          </a:prstGeom>
          <a:noFill/>
          <a:ln>
            <a:noFill/>
          </a:ln>
        </p:spPr>
      </p:pic>
      <p:pic>
        <p:nvPicPr>
          <p:cNvPr id="420" name="Google Shape;420;p61"/>
          <p:cNvPicPr preferRelativeResize="0"/>
          <p:nvPr/>
        </p:nvPicPr>
        <p:blipFill rotWithShape="1">
          <a:blip r:embed="rId5">
            <a:alphaModFix/>
          </a:blip>
          <a:srcRect b="0" l="0" r="0" t="0"/>
          <a:stretch/>
        </p:blipFill>
        <p:spPr>
          <a:xfrm>
            <a:off x="4930750" y="2516156"/>
            <a:ext cx="4045200" cy="22754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Point to Point Movement</a:t>
            </a:r>
            <a:endParaRPr/>
          </a:p>
        </p:txBody>
      </p:sp>
      <p:sp>
        <p:nvSpPr>
          <p:cNvPr id="426" name="Google Shape;426;p62"/>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move their pawns across the board only along specific pathways.</a:t>
            </a:r>
            <a:endParaRPr sz="1800"/>
          </a:p>
          <a:p>
            <a:pPr indent="0" lvl="0" marL="0" rtl="0" algn="ctr">
              <a:lnSpc>
                <a:spcPct val="100000"/>
              </a:lnSpc>
              <a:spcBef>
                <a:spcPts val="600"/>
              </a:spcBef>
              <a:spcAft>
                <a:spcPts val="0"/>
              </a:spcAft>
              <a:buSzPts val="2000"/>
              <a:buNone/>
            </a:pPr>
            <a:r>
              <a:rPr i="1" lang="en" sz="1800"/>
              <a:t>(River Dragons, Scotland Yard)</a:t>
            </a:r>
            <a:endParaRPr i="1" sz="1800"/>
          </a:p>
        </p:txBody>
      </p:sp>
      <p:pic>
        <p:nvPicPr>
          <p:cNvPr id="427" name="Google Shape;427;p62"/>
          <p:cNvPicPr preferRelativeResize="0"/>
          <p:nvPr/>
        </p:nvPicPr>
        <p:blipFill rotWithShape="1">
          <a:blip r:embed="rId3">
            <a:alphaModFix/>
          </a:blip>
          <a:srcRect b="0" l="0" r="0" t="0"/>
          <a:stretch/>
        </p:blipFill>
        <p:spPr>
          <a:xfrm>
            <a:off x="4965875" y="105425"/>
            <a:ext cx="3724600" cy="2299125"/>
          </a:xfrm>
          <a:prstGeom prst="rect">
            <a:avLst/>
          </a:prstGeom>
          <a:noFill/>
          <a:ln>
            <a:noFill/>
          </a:ln>
        </p:spPr>
      </p:pic>
      <p:pic>
        <p:nvPicPr>
          <p:cNvPr id="428" name="Google Shape;428;p62"/>
          <p:cNvPicPr preferRelativeResize="0"/>
          <p:nvPr/>
        </p:nvPicPr>
        <p:blipFill rotWithShape="1">
          <a:blip r:embed="rId4">
            <a:alphaModFix/>
          </a:blip>
          <a:srcRect b="0" l="0" r="0" t="0"/>
          <a:stretch/>
        </p:blipFill>
        <p:spPr>
          <a:xfrm>
            <a:off x="1557075" y="105430"/>
            <a:ext cx="1462050" cy="1462050"/>
          </a:xfrm>
          <a:prstGeom prst="rect">
            <a:avLst/>
          </a:prstGeom>
          <a:noFill/>
          <a:ln>
            <a:noFill/>
          </a:ln>
        </p:spPr>
      </p:pic>
      <p:pic>
        <p:nvPicPr>
          <p:cNvPr id="429" name="Google Shape;429;p62"/>
          <p:cNvPicPr preferRelativeResize="0"/>
          <p:nvPr/>
        </p:nvPicPr>
        <p:blipFill rotWithShape="1">
          <a:blip r:embed="rId5">
            <a:alphaModFix/>
          </a:blip>
          <a:srcRect b="0" l="0" r="0" t="0"/>
          <a:stretch/>
        </p:blipFill>
        <p:spPr>
          <a:xfrm>
            <a:off x="4759225" y="2601800"/>
            <a:ext cx="4232376" cy="23795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Player Interaction Mechanics</a:t>
            </a:r>
            <a:endParaRPr/>
          </a:p>
        </p:txBody>
      </p:sp>
      <p:sp>
        <p:nvSpPr>
          <p:cNvPr id="435" name="Google Shape;435;p63"/>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 sz="1800"/>
              <a:t>These mechanics provide out of turn interaction between players, so impact on the other players is greatest.</a:t>
            </a:r>
            <a:endParaRPr sz="1800"/>
          </a:p>
        </p:txBody>
      </p:sp>
      <p:sp>
        <p:nvSpPr>
          <p:cNvPr id="436" name="Google Shape;436;p63"/>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37" name="Google Shape;437;p63"/>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Player Interaction Mechanics</a:t>
            </a:r>
            <a:endParaRPr/>
          </a:p>
        </p:txBody>
      </p:sp>
      <p:sp>
        <p:nvSpPr>
          <p:cNvPr id="443" name="Google Shape;443;p64"/>
          <p:cNvSpPr txBox="1"/>
          <p:nvPr>
            <p:ph idx="1" type="body"/>
          </p:nvPr>
        </p:nvSpPr>
        <p:spPr>
          <a:xfrm>
            <a:off x="869150" y="2312925"/>
            <a:ext cx="26883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Auction/Bidding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Take That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Trading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Char char="▪"/>
            </a:pPr>
            <a:r>
              <a:rPr lang="en" sz="1800"/>
              <a:t>Betting/Wagering</a:t>
            </a:r>
            <a:endParaRPr sz="1800"/>
          </a:p>
          <a:p>
            <a:pPr indent="-342900" lvl="0" marL="457200" rtl="0" algn="l">
              <a:lnSpc>
                <a:spcPct val="100000"/>
              </a:lnSpc>
              <a:spcBef>
                <a:spcPts val="0"/>
              </a:spcBef>
              <a:spcAft>
                <a:spcPts val="0"/>
              </a:spcAft>
              <a:buSzPts val="1800"/>
              <a:buChar char="▪"/>
            </a:pPr>
            <a:r>
              <a:rPr lang="en" sz="1800"/>
              <a:t>Partnerships</a:t>
            </a:r>
            <a:endParaRPr sz="1800"/>
          </a:p>
          <a:p>
            <a:pPr indent="-342900" lvl="0" marL="457200" rtl="0" algn="l">
              <a:lnSpc>
                <a:spcPct val="100000"/>
              </a:lnSpc>
              <a:spcBef>
                <a:spcPts val="0"/>
              </a:spcBef>
              <a:spcAft>
                <a:spcPts val="0"/>
              </a:spcAft>
              <a:buSzPts val="1800"/>
              <a:buChar char="▪"/>
            </a:pPr>
            <a:r>
              <a:rPr lang="en" sz="1800"/>
              <a:t>Player Elimination</a:t>
            </a:r>
            <a:endParaRPr sz="1800">
              <a:latin typeface="Work Sans"/>
              <a:ea typeface="Work Sans"/>
              <a:cs typeface="Work Sans"/>
              <a:sym typeface="Work Sans"/>
            </a:endParaRPr>
          </a:p>
        </p:txBody>
      </p:sp>
      <p:sp>
        <p:nvSpPr>
          <p:cNvPr id="444" name="Google Shape;444;p64"/>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45" name="Google Shape;445;p64"/>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
        <p:nvSpPr>
          <p:cNvPr id="446" name="Google Shape;446;p64"/>
          <p:cNvSpPr txBox="1"/>
          <p:nvPr>
            <p:ph idx="1" type="body"/>
          </p:nvPr>
        </p:nvSpPr>
        <p:spPr>
          <a:xfrm>
            <a:off x="3443925" y="2312925"/>
            <a:ext cx="26883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 sz="1800"/>
              <a:t>Voting</a:t>
            </a:r>
            <a:endParaRPr sz="1800"/>
          </a:p>
          <a:p>
            <a:pPr indent="-342900" lvl="0" marL="457200" rtl="0" algn="l">
              <a:lnSpc>
                <a:spcPct val="100000"/>
              </a:lnSpc>
              <a:spcBef>
                <a:spcPts val="0"/>
              </a:spcBef>
              <a:spcAft>
                <a:spcPts val="0"/>
              </a:spcAft>
              <a:buSzPts val="1800"/>
              <a:buChar char="▪"/>
            </a:pPr>
            <a:r>
              <a:rPr lang="en" sz="1800"/>
              <a:t>Acting</a:t>
            </a:r>
            <a:endParaRPr sz="1800"/>
          </a:p>
          <a:p>
            <a:pPr indent="-342900" lvl="0" marL="457200" rtl="0" algn="l">
              <a:lnSpc>
                <a:spcPct val="100000"/>
              </a:lnSpc>
              <a:spcBef>
                <a:spcPts val="0"/>
              </a:spcBef>
              <a:spcAft>
                <a:spcPts val="0"/>
              </a:spcAft>
              <a:buSzPts val="1800"/>
              <a:buChar char="▪"/>
            </a:pPr>
            <a:r>
              <a:rPr lang="en" sz="1800"/>
              <a:t>Cooperative Play</a:t>
            </a:r>
            <a:endParaRPr sz="1800"/>
          </a:p>
          <a:p>
            <a:pPr indent="-342900" lvl="0" marL="457200" rtl="0" algn="l">
              <a:lnSpc>
                <a:spcPct val="100000"/>
              </a:lnSpc>
              <a:spcBef>
                <a:spcPts val="0"/>
              </a:spcBef>
              <a:spcAft>
                <a:spcPts val="0"/>
              </a:spcAft>
              <a:buSzPts val="1800"/>
              <a:buChar char="▪"/>
            </a:pPr>
            <a:r>
              <a:rPr lang="en" sz="1800"/>
              <a:t>Role Playing</a:t>
            </a:r>
            <a:endParaRPr sz="1800">
              <a:latin typeface="Work Sans"/>
              <a:ea typeface="Work Sans"/>
              <a:cs typeface="Work Sans"/>
              <a:sym typeface="Work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5"/>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Auction/Bidding</a:t>
            </a:r>
            <a:endParaRPr/>
          </a:p>
        </p:txBody>
      </p:sp>
      <p:sp>
        <p:nvSpPr>
          <p:cNvPr id="452" name="Google Shape;452;p65"/>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compete head to head for elements of value in the game, and players determine the value of those elements.</a:t>
            </a:r>
            <a:endParaRPr sz="1800"/>
          </a:p>
          <a:p>
            <a:pPr indent="0" lvl="0" marL="0" rtl="0" algn="ctr">
              <a:lnSpc>
                <a:spcPct val="100000"/>
              </a:lnSpc>
              <a:spcBef>
                <a:spcPts val="600"/>
              </a:spcBef>
              <a:spcAft>
                <a:spcPts val="0"/>
              </a:spcAft>
              <a:buSzPts val="2000"/>
              <a:buNone/>
            </a:pPr>
            <a:r>
              <a:rPr i="1" lang="en" sz="1800"/>
              <a:t>(Modern Art, Downforce)</a:t>
            </a:r>
            <a:endParaRPr i="1" sz="1800"/>
          </a:p>
        </p:txBody>
      </p:sp>
      <p:pic>
        <p:nvPicPr>
          <p:cNvPr id="453" name="Google Shape;453;p65"/>
          <p:cNvPicPr preferRelativeResize="0"/>
          <p:nvPr/>
        </p:nvPicPr>
        <p:blipFill rotWithShape="1">
          <a:blip r:embed="rId3">
            <a:alphaModFix/>
          </a:blip>
          <a:srcRect b="0" l="0" r="0" t="0"/>
          <a:stretch/>
        </p:blipFill>
        <p:spPr>
          <a:xfrm>
            <a:off x="1413400" y="320475"/>
            <a:ext cx="1749400" cy="1749400"/>
          </a:xfrm>
          <a:prstGeom prst="rect">
            <a:avLst/>
          </a:prstGeom>
          <a:noFill/>
          <a:ln>
            <a:noFill/>
          </a:ln>
        </p:spPr>
      </p:pic>
      <p:pic>
        <p:nvPicPr>
          <p:cNvPr id="454" name="Google Shape;454;p65"/>
          <p:cNvPicPr preferRelativeResize="0"/>
          <p:nvPr/>
        </p:nvPicPr>
        <p:blipFill rotWithShape="1">
          <a:blip r:embed="rId4">
            <a:alphaModFix/>
          </a:blip>
          <a:srcRect b="0" l="0" r="0" t="0"/>
          <a:stretch/>
        </p:blipFill>
        <p:spPr>
          <a:xfrm>
            <a:off x="4783575" y="252825"/>
            <a:ext cx="4171950" cy="1485900"/>
          </a:xfrm>
          <a:prstGeom prst="rect">
            <a:avLst/>
          </a:prstGeom>
          <a:noFill/>
          <a:ln>
            <a:noFill/>
          </a:ln>
        </p:spPr>
      </p:pic>
      <p:pic>
        <p:nvPicPr>
          <p:cNvPr id="455" name="Google Shape;455;p65"/>
          <p:cNvPicPr preferRelativeResize="0"/>
          <p:nvPr/>
        </p:nvPicPr>
        <p:blipFill rotWithShape="1">
          <a:blip r:embed="rId5">
            <a:alphaModFix/>
          </a:blip>
          <a:srcRect b="0" l="0" r="0" t="0"/>
          <a:stretch/>
        </p:blipFill>
        <p:spPr>
          <a:xfrm>
            <a:off x="4802900" y="1907150"/>
            <a:ext cx="4133300" cy="309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idx="1" type="body"/>
          </p:nvPr>
        </p:nvSpPr>
        <p:spPr>
          <a:xfrm>
            <a:off x="1804525" y="854775"/>
            <a:ext cx="5152200" cy="350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3200"/>
              <a:buNone/>
            </a:pPr>
            <a:r>
              <a:rPr lang="en"/>
              <a:t>Knowing game mechanics is essential to becoming literate in the medium of game design.</a:t>
            </a:r>
            <a:endParaRPr/>
          </a:p>
        </p:txBody>
      </p:sp>
      <p:sp>
        <p:nvSpPr>
          <p:cNvPr id="153" name="Google Shape;153;p30"/>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54" name="Google Shape;154;p30"/>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Take That</a:t>
            </a:r>
            <a:endParaRPr/>
          </a:p>
        </p:txBody>
      </p:sp>
      <p:sp>
        <p:nvSpPr>
          <p:cNvPr id="461" name="Google Shape;461;p66"/>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Maneuvers that directly attack an opposing player or do something else to impede their progress.</a:t>
            </a:r>
            <a:endParaRPr sz="1800"/>
          </a:p>
          <a:p>
            <a:pPr indent="0" lvl="0" marL="0" rtl="0" algn="ctr">
              <a:lnSpc>
                <a:spcPct val="100000"/>
              </a:lnSpc>
              <a:spcBef>
                <a:spcPts val="600"/>
              </a:spcBef>
              <a:spcAft>
                <a:spcPts val="0"/>
              </a:spcAft>
              <a:buSzPts val="2000"/>
              <a:buNone/>
            </a:pPr>
            <a:r>
              <a:rPr lang="en" sz="1800"/>
              <a:t>(Coup, Raptor)</a:t>
            </a:r>
            <a:endParaRPr sz="1800"/>
          </a:p>
        </p:txBody>
      </p:sp>
      <p:pic>
        <p:nvPicPr>
          <p:cNvPr id="462" name="Google Shape;462;p66"/>
          <p:cNvPicPr preferRelativeResize="0"/>
          <p:nvPr/>
        </p:nvPicPr>
        <p:blipFill rotWithShape="1">
          <a:blip r:embed="rId3">
            <a:alphaModFix/>
          </a:blip>
          <a:srcRect b="0" l="0" r="0" t="0"/>
          <a:stretch/>
        </p:blipFill>
        <p:spPr>
          <a:xfrm>
            <a:off x="4816900" y="169278"/>
            <a:ext cx="4045200" cy="1909334"/>
          </a:xfrm>
          <a:prstGeom prst="rect">
            <a:avLst/>
          </a:prstGeom>
          <a:noFill/>
          <a:ln>
            <a:noFill/>
          </a:ln>
        </p:spPr>
      </p:pic>
      <p:pic>
        <p:nvPicPr>
          <p:cNvPr id="463" name="Google Shape;463;p66"/>
          <p:cNvPicPr preferRelativeResize="0"/>
          <p:nvPr/>
        </p:nvPicPr>
        <p:blipFill rotWithShape="1">
          <a:blip r:embed="rId4">
            <a:alphaModFix/>
          </a:blip>
          <a:srcRect b="0" l="0" r="0" t="0"/>
          <a:stretch/>
        </p:blipFill>
        <p:spPr>
          <a:xfrm>
            <a:off x="1376887" y="401625"/>
            <a:ext cx="1822425" cy="1822425"/>
          </a:xfrm>
          <a:prstGeom prst="rect">
            <a:avLst/>
          </a:prstGeom>
          <a:noFill/>
          <a:ln>
            <a:noFill/>
          </a:ln>
        </p:spPr>
      </p:pic>
      <p:pic>
        <p:nvPicPr>
          <p:cNvPr id="464" name="Google Shape;464;p66"/>
          <p:cNvPicPr preferRelativeResize="0"/>
          <p:nvPr/>
        </p:nvPicPr>
        <p:blipFill rotWithShape="1">
          <a:blip r:embed="rId5">
            <a:alphaModFix/>
          </a:blip>
          <a:srcRect b="0" l="0" r="0" t="0"/>
          <a:stretch/>
        </p:blipFill>
        <p:spPr>
          <a:xfrm>
            <a:off x="4816900" y="2569225"/>
            <a:ext cx="4045199" cy="19929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Trading</a:t>
            </a:r>
            <a:endParaRPr/>
          </a:p>
        </p:txBody>
      </p:sp>
      <p:sp>
        <p:nvSpPr>
          <p:cNvPr id="470" name="Google Shape;470;p67"/>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exchange resources or other game elements amongst each other (or the bank).</a:t>
            </a:r>
            <a:endParaRPr sz="1800"/>
          </a:p>
          <a:p>
            <a:pPr indent="0" lvl="0" marL="0" rtl="0" algn="ctr">
              <a:lnSpc>
                <a:spcPct val="100000"/>
              </a:lnSpc>
              <a:spcBef>
                <a:spcPts val="600"/>
              </a:spcBef>
              <a:spcAft>
                <a:spcPts val="0"/>
              </a:spcAft>
              <a:buSzPts val="2000"/>
              <a:buNone/>
            </a:pPr>
            <a:r>
              <a:rPr i="1" lang="en" sz="1800"/>
              <a:t>(Catan, Pit)</a:t>
            </a:r>
            <a:endParaRPr i="1" sz="1800"/>
          </a:p>
        </p:txBody>
      </p:sp>
      <p:pic>
        <p:nvPicPr>
          <p:cNvPr id="471" name="Google Shape;471;p67"/>
          <p:cNvPicPr preferRelativeResize="0"/>
          <p:nvPr/>
        </p:nvPicPr>
        <p:blipFill rotWithShape="1">
          <a:blip r:embed="rId3">
            <a:alphaModFix/>
          </a:blip>
          <a:srcRect b="0" l="0" r="0" t="0"/>
          <a:stretch/>
        </p:blipFill>
        <p:spPr>
          <a:xfrm>
            <a:off x="1325275" y="302650"/>
            <a:ext cx="1925650" cy="1925650"/>
          </a:xfrm>
          <a:prstGeom prst="rect">
            <a:avLst/>
          </a:prstGeom>
          <a:noFill/>
          <a:ln>
            <a:noFill/>
          </a:ln>
        </p:spPr>
      </p:pic>
      <p:pic>
        <p:nvPicPr>
          <p:cNvPr id="472" name="Google Shape;472;p67"/>
          <p:cNvPicPr preferRelativeResize="0"/>
          <p:nvPr/>
        </p:nvPicPr>
        <p:blipFill rotWithShape="1">
          <a:blip r:embed="rId4">
            <a:alphaModFix/>
          </a:blip>
          <a:srcRect b="0" l="0" r="0" t="0"/>
          <a:stretch/>
        </p:blipFill>
        <p:spPr>
          <a:xfrm>
            <a:off x="4754100" y="152400"/>
            <a:ext cx="4268580" cy="2075901"/>
          </a:xfrm>
          <a:prstGeom prst="rect">
            <a:avLst/>
          </a:prstGeom>
          <a:noFill/>
          <a:ln>
            <a:noFill/>
          </a:ln>
        </p:spPr>
      </p:pic>
      <p:pic>
        <p:nvPicPr>
          <p:cNvPr id="473" name="Google Shape;473;p67"/>
          <p:cNvPicPr preferRelativeResize="0"/>
          <p:nvPr/>
        </p:nvPicPr>
        <p:blipFill rotWithShape="1">
          <a:blip r:embed="rId5">
            <a:alphaModFix/>
          </a:blip>
          <a:srcRect b="0" l="0" r="0" t="0"/>
          <a:stretch/>
        </p:blipFill>
        <p:spPr>
          <a:xfrm>
            <a:off x="4930587" y="2348676"/>
            <a:ext cx="3915599" cy="2610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8"/>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Classic Mechanics</a:t>
            </a:r>
            <a:endParaRPr/>
          </a:p>
        </p:txBody>
      </p:sp>
      <p:sp>
        <p:nvSpPr>
          <p:cNvPr id="479" name="Google Shape;479;p68"/>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 sz="1800"/>
              <a:t>These mechanics are common and can be readily adapted to almost any theme.</a:t>
            </a:r>
            <a:endParaRPr sz="1800"/>
          </a:p>
        </p:txBody>
      </p:sp>
      <p:sp>
        <p:nvSpPr>
          <p:cNvPr id="480" name="Google Shape;480;p68"/>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81" name="Google Shape;481;p68"/>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Classic Mechanics</a:t>
            </a:r>
            <a:endParaRPr/>
          </a:p>
        </p:txBody>
      </p:sp>
      <p:sp>
        <p:nvSpPr>
          <p:cNvPr id="487" name="Google Shape;487;p69"/>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Card Drafting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Campaign Battle Card</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Chit Pull</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Dice Rolling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Hand Management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Char char="▪"/>
            </a:pPr>
            <a:r>
              <a:rPr lang="en" sz="1800"/>
              <a:t>Trick Taking</a:t>
            </a:r>
            <a:endParaRPr sz="1800"/>
          </a:p>
          <a:p>
            <a:pPr indent="-342900" lvl="0" marL="457200" rtl="0" algn="l">
              <a:lnSpc>
                <a:spcPct val="100000"/>
              </a:lnSpc>
              <a:spcBef>
                <a:spcPts val="0"/>
              </a:spcBef>
              <a:spcAft>
                <a:spcPts val="0"/>
              </a:spcAft>
              <a:buSzPts val="1800"/>
              <a:buChar char="▪"/>
            </a:pPr>
            <a:r>
              <a:rPr lang="en" sz="1800"/>
              <a:t>Hex and Counter</a:t>
            </a:r>
            <a:endParaRPr sz="1800"/>
          </a:p>
          <a:p>
            <a:pPr indent="-342900" lvl="0" marL="457200" rtl="0" algn="l">
              <a:lnSpc>
                <a:spcPct val="100000"/>
              </a:lnSpc>
              <a:spcBef>
                <a:spcPts val="0"/>
              </a:spcBef>
              <a:spcAft>
                <a:spcPts val="0"/>
              </a:spcAft>
              <a:buSzPts val="1800"/>
              <a:buChar char="▪"/>
            </a:pPr>
            <a:r>
              <a:rPr lang="en" sz="1800"/>
              <a:t>Simulation</a:t>
            </a:r>
            <a:endParaRPr sz="1800">
              <a:latin typeface="Work Sans"/>
              <a:ea typeface="Work Sans"/>
              <a:cs typeface="Work Sans"/>
              <a:sym typeface="Work Sans"/>
            </a:endParaRPr>
          </a:p>
        </p:txBody>
      </p:sp>
      <p:sp>
        <p:nvSpPr>
          <p:cNvPr id="488" name="Google Shape;488;p6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89" name="Google Shape;489;p69"/>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Card Drafting</a:t>
            </a:r>
            <a:endParaRPr/>
          </a:p>
        </p:txBody>
      </p:sp>
      <p:sp>
        <p:nvSpPr>
          <p:cNvPr id="495" name="Google Shape;495;p70"/>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choose cards from available choices.</a:t>
            </a:r>
            <a:endParaRPr sz="1800"/>
          </a:p>
          <a:p>
            <a:pPr indent="0" lvl="0" marL="0" rtl="0" algn="ctr">
              <a:lnSpc>
                <a:spcPct val="100000"/>
              </a:lnSpc>
              <a:spcBef>
                <a:spcPts val="600"/>
              </a:spcBef>
              <a:spcAft>
                <a:spcPts val="0"/>
              </a:spcAft>
              <a:buSzPts val="2000"/>
              <a:buNone/>
            </a:pPr>
            <a:r>
              <a:rPr i="1" lang="en" sz="1800"/>
              <a:t>(Alhambra, Sushi Go)</a:t>
            </a:r>
            <a:endParaRPr i="1" sz="1800"/>
          </a:p>
        </p:txBody>
      </p:sp>
      <p:pic>
        <p:nvPicPr>
          <p:cNvPr descr="alhambra.jpg" id="496" name="Google Shape;496;p70"/>
          <p:cNvPicPr preferRelativeResize="0"/>
          <p:nvPr/>
        </p:nvPicPr>
        <p:blipFill rotWithShape="1">
          <a:blip r:embed="rId3">
            <a:alphaModFix/>
          </a:blip>
          <a:srcRect b="-26335" l="0" r="0" t="-26334"/>
          <a:stretch/>
        </p:blipFill>
        <p:spPr>
          <a:xfrm>
            <a:off x="4809400" y="-457797"/>
            <a:ext cx="4038600" cy="3468300"/>
          </a:xfrm>
          <a:prstGeom prst="rect">
            <a:avLst/>
          </a:prstGeom>
          <a:noFill/>
          <a:ln>
            <a:noFill/>
          </a:ln>
        </p:spPr>
      </p:pic>
      <p:pic>
        <p:nvPicPr>
          <p:cNvPr id="497" name="Google Shape;497;p70"/>
          <p:cNvPicPr preferRelativeResize="0"/>
          <p:nvPr/>
        </p:nvPicPr>
        <p:blipFill rotWithShape="1">
          <a:blip r:embed="rId4">
            <a:alphaModFix/>
          </a:blip>
          <a:srcRect b="0" l="0" r="0" t="0"/>
          <a:stretch/>
        </p:blipFill>
        <p:spPr>
          <a:xfrm>
            <a:off x="1428162" y="458700"/>
            <a:ext cx="1719875" cy="1719875"/>
          </a:xfrm>
          <a:prstGeom prst="rect">
            <a:avLst/>
          </a:prstGeom>
          <a:noFill/>
          <a:ln>
            <a:noFill/>
          </a:ln>
        </p:spPr>
      </p:pic>
      <p:pic>
        <p:nvPicPr>
          <p:cNvPr id="498" name="Google Shape;498;p70"/>
          <p:cNvPicPr preferRelativeResize="0"/>
          <p:nvPr/>
        </p:nvPicPr>
        <p:blipFill rotWithShape="1">
          <a:blip r:embed="rId5">
            <a:alphaModFix/>
          </a:blip>
          <a:srcRect b="0" l="0" r="0" t="0"/>
          <a:stretch/>
        </p:blipFill>
        <p:spPr>
          <a:xfrm>
            <a:off x="5268688" y="2666174"/>
            <a:ext cx="3120025" cy="23400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Campaign/</a:t>
            </a:r>
            <a:endParaRPr/>
          </a:p>
          <a:p>
            <a:pPr indent="0" lvl="0" marL="0" rtl="0" algn="ctr">
              <a:lnSpc>
                <a:spcPct val="100000"/>
              </a:lnSpc>
              <a:spcBef>
                <a:spcPts val="0"/>
              </a:spcBef>
              <a:spcAft>
                <a:spcPts val="0"/>
              </a:spcAft>
              <a:buSzPts val="3800"/>
              <a:buNone/>
            </a:pPr>
            <a:r>
              <a:rPr lang="en"/>
              <a:t>Battle Card</a:t>
            </a:r>
            <a:endParaRPr/>
          </a:p>
        </p:txBody>
      </p:sp>
      <p:sp>
        <p:nvSpPr>
          <p:cNvPr id="504" name="Google Shape;504;p7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Cards have specific abilities, and players’ choices are restricted to those held in hand.</a:t>
            </a:r>
            <a:endParaRPr sz="1800"/>
          </a:p>
          <a:p>
            <a:pPr indent="0" lvl="0" marL="0" rtl="0" algn="ctr">
              <a:lnSpc>
                <a:spcPct val="100000"/>
              </a:lnSpc>
              <a:spcBef>
                <a:spcPts val="600"/>
              </a:spcBef>
              <a:spcAft>
                <a:spcPts val="0"/>
              </a:spcAft>
              <a:buSzPts val="2000"/>
              <a:buNone/>
            </a:pPr>
            <a:r>
              <a:rPr i="1" lang="en" sz="1800"/>
              <a:t>(Castle Panic, Powerpuff Girls Saving the World Before Bedtime)</a:t>
            </a:r>
            <a:endParaRPr i="1" sz="1800"/>
          </a:p>
        </p:txBody>
      </p:sp>
      <p:pic>
        <p:nvPicPr>
          <p:cNvPr id="505" name="Google Shape;505;p71"/>
          <p:cNvPicPr preferRelativeResize="0"/>
          <p:nvPr/>
        </p:nvPicPr>
        <p:blipFill rotWithShape="1">
          <a:blip r:embed="rId3">
            <a:alphaModFix/>
          </a:blip>
          <a:srcRect b="0" l="0" r="0" t="0"/>
          <a:stretch/>
        </p:blipFill>
        <p:spPr>
          <a:xfrm>
            <a:off x="5311050" y="207473"/>
            <a:ext cx="2861125" cy="2145850"/>
          </a:xfrm>
          <a:prstGeom prst="rect">
            <a:avLst/>
          </a:prstGeom>
          <a:noFill/>
          <a:ln>
            <a:noFill/>
          </a:ln>
        </p:spPr>
      </p:pic>
      <p:pic>
        <p:nvPicPr>
          <p:cNvPr id="506" name="Google Shape;506;p71"/>
          <p:cNvPicPr preferRelativeResize="0"/>
          <p:nvPr/>
        </p:nvPicPr>
        <p:blipFill rotWithShape="1">
          <a:blip r:embed="rId4">
            <a:alphaModFix/>
          </a:blip>
          <a:srcRect b="0" l="0" r="0" t="0"/>
          <a:stretch/>
        </p:blipFill>
        <p:spPr>
          <a:xfrm>
            <a:off x="1523475" y="207475"/>
            <a:ext cx="1529250" cy="1529250"/>
          </a:xfrm>
          <a:prstGeom prst="rect">
            <a:avLst/>
          </a:prstGeom>
          <a:noFill/>
          <a:ln>
            <a:noFill/>
          </a:ln>
        </p:spPr>
      </p:pic>
      <p:pic>
        <p:nvPicPr>
          <p:cNvPr id="507" name="Google Shape;507;p71"/>
          <p:cNvPicPr preferRelativeResize="0"/>
          <p:nvPr/>
        </p:nvPicPr>
        <p:blipFill rotWithShape="1">
          <a:blip r:embed="rId5">
            <a:alphaModFix/>
          </a:blip>
          <a:srcRect b="0" l="0" r="0" t="0"/>
          <a:stretch/>
        </p:blipFill>
        <p:spPr>
          <a:xfrm>
            <a:off x="5498925" y="2487385"/>
            <a:ext cx="2485379" cy="248537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Chit Pull</a:t>
            </a:r>
            <a:endParaRPr/>
          </a:p>
        </p:txBody>
      </p:sp>
      <p:sp>
        <p:nvSpPr>
          <p:cNvPr id="513" name="Google Shape;513;p72"/>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Tokens are introduced during the game by pulling from a bag or pile.</a:t>
            </a:r>
            <a:endParaRPr sz="1800"/>
          </a:p>
          <a:p>
            <a:pPr indent="0" lvl="0" marL="0" rtl="0" algn="ctr">
              <a:lnSpc>
                <a:spcPct val="100000"/>
              </a:lnSpc>
              <a:spcBef>
                <a:spcPts val="600"/>
              </a:spcBef>
              <a:spcAft>
                <a:spcPts val="0"/>
              </a:spcAft>
              <a:buSzPts val="2000"/>
              <a:buNone/>
            </a:pPr>
            <a:r>
              <a:rPr i="1" lang="en" sz="1800"/>
              <a:t>(Castle Panic, Quacks of Quedlinburg)</a:t>
            </a:r>
            <a:endParaRPr i="1" sz="1800"/>
          </a:p>
          <a:p>
            <a:pPr indent="0" lvl="0" marL="0" rtl="0" algn="ctr">
              <a:lnSpc>
                <a:spcPct val="100000"/>
              </a:lnSpc>
              <a:spcBef>
                <a:spcPts val="600"/>
              </a:spcBef>
              <a:spcAft>
                <a:spcPts val="0"/>
              </a:spcAft>
              <a:buSzPts val="2000"/>
              <a:buNone/>
            </a:pPr>
            <a:r>
              <a:t/>
            </a:r>
            <a:endParaRPr sz="1800"/>
          </a:p>
        </p:txBody>
      </p:sp>
      <p:pic>
        <p:nvPicPr>
          <p:cNvPr id="514" name="Google Shape;514;p72"/>
          <p:cNvPicPr preferRelativeResize="0"/>
          <p:nvPr/>
        </p:nvPicPr>
        <p:blipFill rotWithShape="1">
          <a:blip r:embed="rId3">
            <a:alphaModFix/>
          </a:blip>
          <a:srcRect b="0" l="0" r="0" t="0"/>
          <a:stretch/>
        </p:blipFill>
        <p:spPr>
          <a:xfrm>
            <a:off x="5824736" y="277726"/>
            <a:ext cx="2247238" cy="2004000"/>
          </a:xfrm>
          <a:prstGeom prst="rect">
            <a:avLst/>
          </a:prstGeom>
          <a:noFill/>
          <a:ln>
            <a:noFill/>
          </a:ln>
        </p:spPr>
      </p:pic>
      <p:pic>
        <p:nvPicPr>
          <p:cNvPr id="515" name="Google Shape;515;p72"/>
          <p:cNvPicPr preferRelativeResize="0"/>
          <p:nvPr/>
        </p:nvPicPr>
        <p:blipFill rotWithShape="1">
          <a:blip r:embed="rId4">
            <a:alphaModFix/>
          </a:blip>
          <a:srcRect b="0" l="0" r="0" t="0"/>
          <a:stretch/>
        </p:blipFill>
        <p:spPr>
          <a:xfrm>
            <a:off x="1286100" y="112175"/>
            <a:ext cx="2004000" cy="2004000"/>
          </a:xfrm>
          <a:prstGeom prst="rect">
            <a:avLst/>
          </a:prstGeom>
          <a:noFill/>
          <a:ln>
            <a:noFill/>
          </a:ln>
        </p:spPr>
      </p:pic>
      <p:pic>
        <p:nvPicPr>
          <p:cNvPr id="516" name="Google Shape;516;p72"/>
          <p:cNvPicPr preferRelativeResize="0"/>
          <p:nvPr/>
        </p:nvPicPr>
        <p:blipFill rotWithShape="1">
          <a:blip r:embed="rId5">
            <a:alphaModFix/>
          </a:blip>
          <a:srcRect b="0" l="0" r="0" t="0"/>
          <a:stretch/>
        </p:blipFill>
        <p:spPr>
          <a:xfrm>
            <a:off x="5243700" y="2466176"/>
            <a:ext cx="3409298" cy="2556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Dice Rolling</a:t>
            </a:r>
            <a:endParaRPr/>
          </a:p>
        </p:txBody>
      </p:sp>
      <p:sp>
        <p:nvSpPr>
          <p:cNvPr id="522" name="Google Shape;522;p73"/>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Rolling dice determines the outcome of specific actions or choices available to players.</a:t>
            </a:r>
            <a:endParaRPr sz="1800"/>
          </a:p>
          <a:p>
            <a:pPr indent="0" lvl="0" marL="0" rtl="0" algn="ctr">
              <a:lnSpc>
                <a:spcPct val="100000"/>
              </a:lnSpc>
              <a:spcBef>
                <a:spcPts val="600"/>
              </a:spcBef>
              <a:spcAft>
                <a:spcPts val="0"/>
              </a:spcAft>
              <a:buSzPts val="2000"/>
              <a:buNone/>
            </a:pPr>
            <a:r>
              <a:rPr i="1" lang="en" sz="1800"/>
              <a:t>(Age of War, That’s So Clever)</a:t>
            </a:r>
            <a:endParaRPr i="1" sz="1800"/>
          </a:p>
        </p:txBody>
      </p:sp>
      <p:pic>
        <p:nvPicPr>
          <p:cNvPr id="523" name="Google Shape;523;p73"/>
          <p:cNvPicPr preferRelativeResize="0"/>
          <p:nvPr/>
        </p:nvPicPr>
        <p:blipFill rotWithShape="1">
          <a:blip r:embed="rId3">
            <a:alphaModFix/>
          </a:blip>
          <a:srcRect b="0" l="0" r="0" t="0"/>
          <a:stretch/>
        </p:blipFill>
        <p:spPr>
          <a:xfrm>
            <a:off x="4838800" y="110962"/>
            <a:ext cx="3872825" cy="2261725"/>
          </a:xfrm>
          <a:prstGeom prst="rect">
            <a:avLst/>
          </a:prstGeom>
          <a:noFill/>
          <a:ln>
            <a:noFill/>
          </a:ln>
        </p:spPr>
      </p:pic>
      <p:pic>
        <p:nvPicPr>
          <p:cNvPr id="524" name="Google Shape;524;p73"/>
          <p:cNvPicPr preferRelativeResize="0"/>
          <p:nvPr/>
        </p:nvPicPr>
        <p:blipFill rotWithShape="1">
          <a:blip r:embed="rId4">
            <a:alphaModFix/>
          </a:blip>
          <a:srcRect b="0" l="0" r="0" t="0"/>
          <a:stretch/>
        </p:blipFill>
        <p:spPr>
          <a:xfrm>
            <a:off x="1418213" y="287575"/>
            <a:ext cx="1739775" cy="1739775"/>
          </a:xfrm>
          <a:prstGeom prst="rect">
            <a:avLst/>
          </a:prstGeom>
          <a:noFill/>
          <a:ln>
            <a:noFill/>
          </a:ln>
        </p:spPr>
      </p:pic>
      <p:pic>
        <p:nvPicPr>
          <p:cNvPr id="525" name="Google Shape;525;p73"/>
          <p:cNvPicPr preferRelativeResize="0"/>
          <p:nvPr/>
        </p:nvPicPr>
        <p:blipFill rotWithShape="1">
          <a:blip r:embed="rId5">
            <a:alphaModFix/>
          </a:blip>
          <a:srcRect b="0" l="0" r="0" t="0"/>
          <a:stretch/>
        </p:blipFill>
        <p:spPr>
          <a:xfrm rot="-5400000">
            <a:off x="5588802" y="2106540"/>
            <a:ext cx="2372825" cy="3318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Hand Management</a:t>
            </a:r>
            <a:endParaRPr/>
          </a:p>
        </p:txBody>
      </p:sp>
      <p:sp>
        <p:nvSpPr>
          <p:cNvPr id="531" name="Google Shape;531;p74"/>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choose from cards or tiles in hand to play.</a:t>
            </a:r>
            <a:endParaRPr sz="1800"/>
          </a:p>
          <a:p>
            <a:pPr indent="0" lvl="0" marL="0" rtl="0" algn="ctr">
              <a:lnSpc>
                <a:spcPct val="100000"/>
              </a:lnSpc>
              <a:spcBef>
                <a:spcPts val="600"/>
              </a:spcBef>
              <a:spcAft>
                <a:spcPts val="0"/>
              </a:spcAft>
              <a:buSzPts val="2000"/>
              <a:buNone/>
            </a:pPr>
            <a:r>
              <a:rPr i="1" lang="en" sz="1800"/>
              <a:t>(Jaipur, Bohnanza)</a:t>
            </a:r>
            <a:endParaRPr i="1" sz="1800"/>
          </a:p>
          <a:p>
            <a:pPr indent="0" lvl="0" marL="0" rtl="0" algn="ctr">
              <a:lnSpc>
                <a:spcPct val="100000"/>
              </a:lnSpc>
              <a:spcBef>
                <a:spcPts val="600"/>
              </a:spcBef>
              <a:spcAft>
                <a:spcPts val="0"/>
              </a:spcAft>
              <a:buSzPts val="2000"/>
              <a:buNone/>
            </a:pPr>
            <a:r>
              <a:t/>
            </a:r>
            <a:endParaRPr sz="1800"/>
          </a:p>
        </p:txBody>
      </p:sp>
      <p:pic>
        <p:nvPicPr>
          <p:cNvPr id="532" name="Google Shape;532;p74"/>
          <p:cNvPicPr preferRelativeResize="0"/>
          <p:nvPr/>
        </p:nvPicPr>
        <p:blipFill rotWithShape="1">
          <a:blip r:embed="rId3">
            <a:alphaModFix/>
          </a:blip>
          <a:srcRect b="0" l="0" r="0" t="0"/>
          <a:stretch/>
        </p:blipFill>
        <p:spPr>
          <a:xfrm>
            <a:off x="1512150" y="111325"/>
            <a:ext cx="1551900" cy="1551900"/>
          </a:xfrm>
          <a:prstGeom prst="rect">
            <a:avLst/>
          </a:prstGeom>
          <a:noFill/>
          <a:ln>
            <a:noFill/>
          </a:ln>
        </p:spPr>
      </p:pic>
      <p:pic>
        <p:nvPicPr>
          <p:cNvPr id="533" name="Google Shape;533;p74"/>
          <p:cNvPicPr preferRelativeResize="0"/>
          <p:nvPr/>
        </p:nvPicPr>
        <p:blipFill rotWithShape="1">
          <a:blip r:embed="rId4">
            <a:alphaModFix/>
          </a:blip>
          <a:srcRect b="0" l="0" r="0" t="0"/>
          <a:stretch/>
        </p:blipFill>
        <p:spPr>
          <a:xfrm>
            <a:off x="4842850" y="2445600"/>
            <a:ext cx="3963126" cy="2416550"/>
          </a:xfrm>
          <a:prstGeom prst="rect">
            <a:avLst/>
          </a:prstGeom>
          <a:noFill/>
          <a:ln>
            <a:noFill/>
          </a:ln>
        </p:spPr>
      </p:pic>
      <p:pic>
        <p:nvPicPr>
          <p:cNvPr id="534" name="Google Shape;534;p74"/>
          <p:cNvPicPr preferRelativeResize="0"/>
          <p:nvPr/>
        </p:nvPicPr>
        <p:blipFill rotWithShape="1">
          <a:blip r:embed="rId5">
            <a:alphaModFix/>
          </a:blip>
          <a:srcRect b="0" l="0" r="0" t="0"/>
          <a:stretch/>
        </p:blipFill>
        <p:spPr>
          <a:xfrm>
            <a:off x="5479512" y="200450"/>
            <a:ext cx="2689792" cy="21408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5"/>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Abstract-ish Mechanics</a:t>
            </a:r>
            <a:endParaRPr/>
          </a:p>
        </p:txBody>
      </p:sp>
      <p:sp>
        <p:nvSpPr>
          <p:cNvPr id="540" name="Google Shape;540;p75"/>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t>These mechanics define the game, which often have no theme or the theme is entirely “pasted on.”</a:t>
            </a:r>
            <a:endParaRPr sz="1800"/>
          </a:p>
        </p:txBody>
      </p:sp>
      <p:sp>
        <p:nvSpPr>
          <p:cNvPr id="541" name="Google Shape;541;p7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42" name="Google Shape;542;p75"/>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idx="4294967295" type="ctrTitle"/>
          </p:nvPr>
        </p:nvSpPr>
        <p:spPr>
          <a:xfrm>
            <a:off x="685800" y="2573950"/>
            <a:ext cx="50895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Work Sans"/>
              <a:buNone/>
            </a:pPr>
            <a:r>
              <a:rPr b="1" i="0" lang="en" sz="7300" u="none" cap="none" strike="noStrike">
                <a:solidFill>
                  <a:srgbClr val="FFFFFF"/>
                </a:solidFill>
                <a:latin typeface="Work Sans"/>
                <a:ea typeface="Work Sans"/>
                <a:cs typeface="Work Sans"/>
                <a:sym typeface="Work Sans"/>
              </a:rPr>
              <a:t>Mechanics</a:t>
            </a:r>
            <a:endParaRPr b="1" i="0" sz="7300" u="none" cap="none" strike="noStrike">
              <a:solidFill>
                <a:srgbClr val="FFFFFF"/>
              </a:solidFill>
              <a:latin typeface="Work Sans"/>
              <a:ea typeface="Work Sans"/>
              <a:cs typeface="Work Sans"/>
              <a:sym typeface="Work Sans"/>
            </a:endParaRPr>
          </a:p>
        </p:txBody>
      </p:sp>
      <p:sp>
        <p:nvSpPr>
          <p:cNvPr id="160" name="Google Shape;160;p31"/>
          <p:cNvSpPr txBox="1"/>
          <p:nvPr>
            <p:ph idx="4294967295" type="subTitle"/>
          </p:nvPr>
        </p:nvSpPr>
        <p:spPr>
          <a:xfrm>
            <a:off x="685800" y="3411552"/>
            <a:ext cx="50895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2000"/>
              <a:buFont typeface="Work Sans"/>
              <a:buNone/>
            </a:pPr>
            <a:r>
              <a:rPr b="0" i="0" lang="en" sz="2000" u="none" cap="none" strike="noStrike">
                <a:solidFill>
                  <a:schemeClr val="lt1"/>
                </a:solidFill>
                <a:latin typeface="Work Sans"/>
                <a:ea typeface="Work Sans"/>
                <a:cs typeface="Work Sans"/>
                <a:sym typeface="Work Sans"/>
              </a:rPr>
              <a:t>are the specific actions (physical or mental) players can take to play a game. </a:t>
            </a:r>
            <a:endParaRPr b="0" i="0" sz="2000" u="none" cap="none" strike="noStrike">
              <a:solidFill>
                <a:schemeClr val="lt1"/>
              </a:solidFill>
              <a:latin typeface="Work Sans"/>
              <a:ea typeface="Work Sans"/>
              <a:cs typeface="Work Sans"/>
              <a:sym typeface="Work Sans"/>
            </a:endParaRPr>
          </a:p>
        </p:txBody>
      </p:sp>
      <p:sp>
        <p:nvSpPr>
          <p:cNvPr id="161" name="Google Shape;161;p3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62" name="Google Shape;162;p31"/>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Abstract-ish Mechanics</a:t>
            </a:r>
            <a:endParaRPr/>
          </a:p>
        </p:txBody>
      </p:sp>
      <p:sp>
        <p:nvSpPr>
          <p:cNvPr id="548" name="Google Shape;548;p76"/>
          <p:cNvSpPr txBox="1"/>
          <p:nvPr>
            <p:ph idx="1" type="body"/>
          </p:nvPr>
        </p:nvSpPr>
        <p:spPr>
          <a:xfrm>
            <a:off x="869150" y="2312925"/>
            <a:ext cx="44670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Pattern Building</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Set Collection</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Char char="▪"/>
            </a:pPr>
            <a:r>
              <a:rPr lang="en" sz="1800"/>
              <a:t>Pattern Recognition</a:t>
            </a:r>
            <a:endParaRPr sz="1800"/>
          </a:p>
          <a:p>
            <a:pPr indent="-342900" lvl="0" marL="457200" rtl="0" algn="l">
              <a:lnSpc>
                <a:spcPct val="100000"/>
              </a:lnSpc>
              <a:spcBef>
                <a:spcPts val="0"/>
              </a:spcBef>
              <a:spcAft>
                <a:spcPts val="0"/>
              </a:spcAft>
              <a:buSzPts val="1800"/>
              <a:buChar char="▪"/>
            </a:pPr>
            <a:r>
              <a:rPr lang="en" sz="1800"/>
              <a:t>Memory</a:t>
            </a:r>
            <a:endParaRPr sz="1800">
              <a:latin typeface="Work Sans"/>
              <a:ea typeface="Work Sans"/>
              <a:cs typeface="Work Sans"/>
              <a:sym typeface="Work Sans"/>
            </a:endParaRPr>
          </a:p>
        </p:txBody>
      </p:sp>
      <p:sp>
        <p:nvSpPr>
          <p:cNvPr id="549" name="Google Shape;549;p76"/>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50" name="Google Shape;550;p76"/>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7"/>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Pattern Building</a:t>
            </a:r>
            <a:endParaRPr/>
          </a:p>
        </p:txBody>
      </p:sp>
      <p:sp>
        <p:nvSpPr>
          <p:cNvPr id="556" name="Google Shape;556;p77"/>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use game resources to construct patterns on the board.</a:t>
            </a:r>
            <a:endParaRPr sz="1800"/>
          </a:p>
          <a:p>
            <a:pPr indent="0" lvl="0" marL="0" rtl="0" algn="ctr">
              <a:lnSpc>
                <a:spcPct val="100000"/>
              </a:lnSpc>
              <a:spcBef>
                <a:spcPts val="600"/>
              </a:spcBef>
              <a:spcAft>
                <a:spcPts val="0"/>
              </a:spcAft>
              <a:buSzPts val="2000"/>
              <a:buNone/>
            </a:pPr>
            <a:r>
              <a:rPr i="1" lang="en" sz="1800"/>
              <a:t>(Qwirkle, Kingdomino)</a:t>
            </a:r>
            <a:endParaRPr i="1" sz="1800"/>
          </a:p>
        </p:txBody>
      </p:sp>
      <p:pic>
        <p:nvPicPr>
          <p:cNvPr id="557" name="Google Shape;557;p77"/>
          <p:cNvPicPr preferRelativeResize="0"/>
          <p:nvPr/>
        </p:nvPicPr>
        <p:blipFill rotWithShape="1">
          <a:blip r:embed="rId3">
            <a:alphaModFix/>
          </a:blip>
          <a:srcRect b="0" l="0" r="0" t="0"/>
          <a:stretch/>
        </p:blipFill>
        <p:spPr>
          <a:xfrm>
            <a:off x="1266000" y="160350"/>
            <a:ext cx="2044200" cy="2044200"/>
          </a:xfrm>
          <a:prstGeom prst="rect">
            <a:avLst/>
          </a:prstGeom>
          <a:noFill/>
          <a:ln>
            <a:noFill/>
          </a:ln>
        </p:spPr>
      </p:pic>
      <p:pic>
        <p:nvPicPr>
          <p:cNvPr id="558" name="Google Shape;558;p77"/>
          <p:cNvPicPr preferRelativeResize="0"/>
          <p:nvPr/>
        </p:nvPicPr>
        <p:blipFill rotWithShape="1">
          <a:blip r:embed="rId4">
            <a:alphaModFix/>
          </a:blip>
          <a:srcRect b="0" l="0" r="0" t="0"/>
          <a:stretch/>
        </p:blipFill>
        <p:spPr>
          <a:xfrm>
            <a:off x="4851164" y="1952777"/>
            <a:ext cx="3916450" cy="2937349"/>
          </a:xfrm>
          <a:prstGeom prst="rect">
            <a:avLst/>
          </a:prstGeom>
          <a:noFill/>
          <a:ln>
            <a:noFill/>
          </a:ln>
        </p:spPr>
      </p:pic>
      <p:pic>
        <p:nvPicPr>
          <p:cNvPr id="559" name="Google Shape;559;p77"/>
          <p:cNvPicPr preferRelativeResize="0"/>
          <p:nvPr/>
        </p:nvPicPr>
        <p:blipFill rotWithShape="1">
          <a:blip r:embed="rId5">
            <a:alphaModFix/>
          </a:blip>
          <a:srcRect b="0" l="0" r="0" t="0"/>
          <a:stretch/>
        </p:blipFill>
        <p:spPr>
          <a:xfrm>
            <a:off x="5446575" y="250172"/>
            <a:ext cx="2725625" cy="2044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Set Collection</a:t>
            </a:r>
            <a:endParaRPr/>
          </a:p>
        </p:txBody>
      </p:sp>
      <p:sp>
        <p:nvSpPr>
          <p:cNvPr id="565" name="Google Shape;565;p78"/>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collect sets of game elements which are then used for scoring or some other purpose.</a:t>
            </a:r>
            <a:endParaRPr sz="1800"/>
          </a:p>
          <a:p>
            <a:pPr indent="0" lvl="0" marL="0" rtl="0" algn="ctr">
              <a:lnSpc>
                <a:spcPct val="100000"/>
              </a:lnSpc>
              <a:spcBef>
                <a:spcPts val="600"/>
              </a:spcBef>
              <a:spcAft>
                <a:spcPts val="0"/>
              </a:spcAft>
              <a:buSzPts val="2000"/>
              <a:buNone/>
            </a:pPr>
            <a:r>
              <a:rPr i="1" lang="en" sz="1800"/>
              <a:t>(Kodama, Sushi Go)</a:t>
            </a:r>
            <a:endParaRPr i="1" sz="1800"/>
          </a:p>
        </p:txBody>
      </p:sp>
      <p:pic>
        <p:nvPicPr>
          <p:cNvPr id="566" name="Google Shape;566;p78"/>
          <p:cNvPicPr preferRelativeResize="0"/>
          <p:nvPr/>
        </p:nvPicPr>
        <p:blipFill rotWithShape="1">
          <a:blip r:embed="rId3">
            <a:alphaModFix/>
          </a:blip>
          <a:srcRect b="0" l="0" r="0" t="0"/>
          <a:stretch/>
        </p:blipFill>
        <p:spPr>
          <a:xfrm>
            <a:off x="5396725" y="140503"/>
            <a:ext cx="2821125" cy="2172275"/>
          </a:xfrm>
          <a:prstGeom prst="rect">
            <a:avLst/>
          </a:prstGeom>
          <a:noFill/>
          <a:ln>
            <a:noFill/>
          </a:ln>
        </p:spPr>
      </p:pic>
      <p:pic>
        <p:nvPicPr>
          <p:cNvPr id="567" name="Google Shape;567;p78"/>
          <p:cNvPicPr preferRelativeResize="0"/>
          <p:nvPr/>
        </p:nvPicPr>
        <p:blipFill rotWithShape="1">
          <a:blip r:embed="rId4">
            <a:alphaModFix/>
          </a:blip>
          <a:srcRect b="0" l="0" r="0" t="0"/>
          <a:stretch/>
        </p:blipFill>
        <p:spPr>
          <a:xfrm>
            <a:off x="1281325" y="140500"/>
            <a:ext cx="2013550" cy="2013550"/>
          </a:xfrm>
          <a:prstGeom prst="rect">
            <a:avLst/>
          </a:prstGeom>
          <a:noFill/>
          <a:ln>
            <a:noFill/>
          </a:ln>
        </p:spPr>
      </p:pic>
      <p:pic>
        <p:nvPicPr>
          <p:cNvPr id="568" name="Google Shape;568;p78"/>
          <p:cNvPicPr preferRelativeResize="0"/>
          <p:nvPr/>
        </p:nvPicPr>
        <p:blipFill rotWithShape="1">
          <a:blip r:embed="rId5">
            <a:alphaModFix/>
          </a:blip>
          <a:srcRect b="0" l="0" r="0" t="0"/>
          <a:stretch/>
        </p:blipFill>
        <p:spPr>
          <a:xfrm>
            <a:off x="4892675" y="2608900"/>
            <a:ext cx="4045201" cy="22743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9"/>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Specialized Purpose Mechanics</a:t>
            </a:r>
            <a:endParaRPr/>
          </a:p>
        </p:txBody>
      </p:sp>
      <p:sp>
        <p:nvSpPr>
          <p:cNvPr id="574" name="Google Shape;574;p79"/>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 sz="1800"/>
              <a:t>These mechanics provide their own unique ways to play games, based on their function.</a:t>
            </a:r>
            <a:endParaRPr sz="1800"/>
          </a:p>
        </p:txBody>
      </p:sp>
      <p:sp>
        <p:nvSpPr>
          <p:cNvPr id="575" name="Google Shape;575;p79"/>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76" name="Google Shape;576;p79"/>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0"/>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Specialized Purpose Mechanics</a:t>
            </a:r>
            <a:endParaRPr/>
          </a:p>
        </p:txBody>
      </p:sp>
      <p:sp>
        <p:nvSpPr>
          <p:cNvPr id="582" name="Google Shape;582;p80"/>
          <p:cNvSpPr txBox="1"/>
          <p:nvPr>
            <p:ph idx="1" type="body"/>
          </p:nvPr>
        </p:nvSpPr>
        <p:spPr>
          <a:xfrm>
            <a:off x="869150" y="2312925"/>
            <a:ext cx="4467000" cy="20040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Font typeface="Work Sans"/>
              <a:buChar char="▪"/>
            </a:pPr>
            <a:r>
              <a:rPr lang="en" sz="1800">
                <a:latin typeface="Work Sans"/>
                <a:ea typeface="Work Sans"/>
                <a:cs typeface="Work Sans"/>
                <a:sym typeface="Work Sans"/>
              </a:rPr>
              <a:t>Pickup and Deliver</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Secret Unit Deployment</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latin typeface="Work Sans"/>
                <a:ea typeface="Work Sans"/>
                <a:cs typeface="Work Sans"/>
                <a:sym typeface="Work Sans"/>
              </a:rPr>
              <a:t>Variable Player Powers</a:t>
            </a:r>
            <a:endParaRPr sz="1800">
              <a:latin typeface="Work Sans"/>
              <a:ea typeface="Work Sans"/>
              <a:cs typeface="Work Sans"/>
              <a:sym typeface="Work Sans"/>
            </a:endParaRPr>
          </a:p>
          <a:p>
            <a:pPr indent="-342900" lvl="0" marL="457200" rtl="0" algn="l">
              <a:lnSpc>
                <a:spcPct val="100000"/>
              </a:lnSpc>
              <a:spcBef>
                <a:spcPts val="0"/>
              </a:spcBef>
              <a:spcAft>
                <a:spcPts val="0"/>
              </a:spcAft>
              <a:buSzPts val="1800"/>
              <a:buFont typeface="Work Sans"/>
              <a:buChar char="▪"/>
            </a:pPr>
            <a:r>
              <a:rPr lang="en" sz="1800"/>
              <a:t>Deck/Pool Building</a:t>
            </a:r>
            <a:endParaRPr sz="1800"/>
          </a:p>
          <a:p>
            <a:pPr indent="-342900" lvl="0" marL="457200" rtl="0" algn="l">
              <a:lnSpc>
                <a:spcPct val="100000"/>
              </a:lnSpc>
              <a:spcBef>
                <a:spcPts val="0"/>
              </a:spcBef>
              <a:spcAft>
                <a:spcPts val="0"/>
              </a:spcAft>
              <a:buSzPts val="1800"/>
              <a:buChar char="▪"/>
            </a:pPr>
            <a:r>
              <a:rPr lang="en" sz="1800"/>
              <a:t>Paper and Pencil</a:t>
            </a:r>
            <a:endParaRPr sz="1800"/>
          </a:p>
          <a:p>
            <a:pPr indent="-342900" lvl="0" marL="457200" rtl="0" algn="l">
              <a:lnSpc>
                <a:spcPct val="100000"/>
              </a:lnSpc>
              <a:spcBef>
                <a:spcPts val="0"/>
              </a:spcBef>
              <a:spcAft>
                <a:spcPts val="0"/>
              </a:spcAft>
              <a:buSzPts val="1800"/>
              <a:buChar char="▪"/>
            </a:pPr>
            <a:r>
              <a:rPr lang="en" sz="1800"/>
              <a:t>Commodity Speculation</a:t>
            </a:r>
            <a:endParaRPr sz="1800"/>
          </a:p>
          <a:p>
            <a:pPr indent="-342900" lvl="0" marL="457200" rtl="0" algn="l">
              <a:lnSpc>
                <a:spcPct val="100000"/>
              </a:lnSpc>
              <a:spcBef>
                <a:spcPts val="0"/>
              </a:spcBef>
              <a:spcAft>
                <a:spcPts val="0"/>
              </a:spcAft>
              <a:buSzPts val="1800"/>
              <a:buChar char="▪"/>
            </a:pPr>
            <a:r>
              <a:rPr lang="en" sz="1800"/>
              <a:t>Roll and Place</a:t>
            </a:r>
            <a:endParaRPr sz="1800">
              <a:latin typeface="Work Sans"/>
              <a:ea typeface="Work Sans"/>
              <a:cs typeface="Work Sans"/>
              <a:sym typeface="Work Sans"/>
            </a:endParaRPr>
          </a:p>
          <a:p>
            <a:pPr indent="0" lvl="0" marL="457200" rtl="0" algn="l">
              <a:lnSpc>
                <a:spcPct val="100000"/>
              </a:lnSpc>
              <a:spcBef>
                <a:spcPts val="600"/>
              </a:spcBef>
              <a:spcAft>
                <a:spcPts val="0"/>
              </a:spcAft>
              <a:buSzPts val="2000"/>
              <a:buNone/>
            </a:pPr>
            <a:r>
              <a:t/>
            </a:r>
            <a:endParaRPr sz="1800">
              <a:latin typeface="Work Sans"/>
              <a:ea typeface="Work Sans"/>
              <a:cs typeface="Work Sans"/>
              <a:sym typeface="Work Sans"/>
            </a:endParaRPr>
          </a:p>
        </p:txBody>
      </p:sp>
      <p:sp>
        <p:nvSpPr>
          <p:cNvPr id="583" name="Google Shape;583;p80"/>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84" name="Google Shape;584;p80"/>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1"/>
          <p:cNvSpPr txBox="1"/>
          <p:nvPr>
            <p:ph type="title"/>
          </p:nvPr>
        </p:nvSpPr>
        <p:spPr>
          <a:xfrm>
            <a:off x="143975" y="1375600"/>
            <a:ext cx="41667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Pickup &amp; Deliver</a:t>
            </a:r>
            <a:endParaRPr/>
          </a:p>
        </p:txBody>
      </p:sp>
      <p:sp>
        <p:nvSpPr>
          <p:cNvPr id="590" name="Google Shape;590;p81"/>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Players gather resources from specific places on the board and transport them across the board to deliver them to other areas.</a:t>
            </a:r>
            <a:endParaRPr sz="1800"/>
          </a:p>
          <a:p>
            <a:pPr indent="0" lvl="0" marL="0" rtl="0" algn="ctr">
              <a:lnSpc>
                <a:spcPct val="100000"/>
              </a:lnSpc>
              <a:spcBef>
                <a:spcPts val="600"/>
              </a:spcBef>
              <a:spcAft>
                <a:spcPts val="0"/>
              </a:spcAft>
              <a:buSzPts val="2000"/>
              <a:buNone/>
            </a:pPr>
            <a:r>
              <a:rPr i="1" lang="en" sz="1800"/>
              <a:t>(Niagara, Horrified)</a:t>
            </a:r>
            <a:endParaRPr i="1" sz="1800"/>
          </a:p>
        </p:txBody>
      </p:sp>
      <p:pic>
        <p:nvPicPr>
          <p:cNvPr descr="niagara.jpg" id="591" name="Google Shape;591;p81"/>
          <p:cNvPicPr preferRelativeResize="0"/>
          <p:nvPr/>
        </p:nvPicPr>
        <p:blipFill rotWithShape="1">
          <a:blip r:embed="rId3">
            <a:alphaModFix/>
          </a:blip>
          <a:srcRect b="-26335" l="0" r="0" t="-26334"/>
          <a:stretch/>
        </p:blipFill>
        <p:spPr>
          <a:xfrm>
            <a:off x="4717525" y="-540797"/>
            <a:ext cx="4038600" cy="3468300"/>
          </a:xfrm>
          <a:prstGeom prst="rect">
            <a:avLst/>
          </a:prstGeom>
          <a:noFill/>
          <a:ln>
            <a:noFill/>
          </a:ln>
        </p:spPr>
      </p:pic>
      <p:pic>
        <p:nvPicPr>
          <p:cNvPr id="592" name="Google Shape;592;p81"/>
          <p:cNvPicPr preferRelativeResize="0"/>
          <p:nvPr/>
        </p:nvPicPr>
        <p:blipFill rotWithShape="1">
          <a:blip r:embed="rId4">
            <a:alphaModFix/>
          </a:blip>
          <a:srcRect b="0" l="0" r="0" t="0"/>
          <a:stretch/>
        </p:blipFill>
        <p:spPr>
          <a:xfrm>
            <a:off x="1449602" y="76200"/>
            <a:ext cx="1677000" cy="1677000"/>
          </a:xfrm>
          <a:prstGeom prst="rect">
            <a:avLst/>
          </a:prstGeom>
          <a:noFill/>
          <a:ln>
            <a:noFill/>
          </a:ln>
        </p:spPr>
      </p:pic>
      <p:pic>
        <p:nvPicPr>
          <p:cNvPr id="593" name="Google Shape;593;p81"/>
          <p:cNvPicPr preferRelativeResize="0"/>
          <p:nvPr/>
        </p:nvPicPr>
        <p:blipFill rotWithShape="1">
          <a:blip r:embed="rId5">
            <a:alphaModFix/>
          </a:blip>
          <a:srcRect b="0" l="0" r="0" t="0"/>
          <a:stretch/>
        </p:blipFill>
        <p:spPr>
          <a:xfrm>
            <a:off x="5127775" y="2363275"/>
            <a:ext cx="3441600" cy="2581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2"/>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Secret Unit Deployment</a:t>
            </a:r>
            <a:endParaRPr/>
          </a:p>
        </p:txBody>
      </p:sp>
      <p:sp>
        <p:nvSpPr>
          <p:cNvPr id="599" name="Google Shape;599;p82"/>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latin typeface="Montserrat Light"/>
                <a:ea typeface="Montserrat Light"/>
                <a:cs typeface="Montserrat Light"/>
                <a:sym typeface="Montserrat Light"/>
              </a:rPr>
              <a:t>O</a:t>
            </a:r>
            <a:r>
              <a:rPr lang="en" sz="1800">
                <a:highlight>
                  <a:srgbClr val="FFFFFF"/>
                </a:highlight>
                <a:latin typeface="Montserrat Light"/>
                <a:ea typeface="Montserrat Light"/>
                <a:cs typeface="Montserrat Light"/>
                <a:sym typeface="Montserrat Light"/>
              </a:rPr>
              <a:t>nly the player controlling certain playing pieces has perfect information about the nature (or even the whereabouts) of those pieces.</a:t>
            </a:r>
            <a:endParaRPr sz="1800">
              <a:latin typeface="Montserrat Light"/>
              <a:ea typeface="Montserrat Light"/>
              <a:cs typeface="Montserrat Light"/>
              <a:sym typeface="Montserrat Light"/>
            </a:endParaRPr>
          </a:p>
          <a:p>
            <a:pPr indent="0" lvl="0" marL="0" rtl="0" algn="ctr">
              <a:lnSpc>
                <a:spcPct val="100000"/>
              </a:lnSpc>
              <a:spcBef>
                <a:spcPts val="600"/>
              </a:spcBef>
              <a:spcAft>
                <a:spcPts val="0"/>
              </a:spcAft>
              <a:buSzPts val="2000"/>
              <a:buNone/>
            </a:pPr>
            <a:r>
              <a:rPr i="1" lang="en" sz="1800"/>
              <a:t>(Survive, Jaws)</a:t>
            </a:r>
            <a:endParaRPr i="1" sz="1800"/>
          </a:p>
        </p:txBody>
      </p:sp>
      <p:pic>
        <p:nvPicPr>
          <p:cNvPr descr="survive secret unit.jpg" id="600" name="Google Shape;600;p82"/>
          <p:cNvPicPr preferRelativeResize="0"/>
          <p:nvPr/>
        </p:nvPicPr>
        <p:blipFill rotWithShape="1">
          <a:blip r:embed="rId3">
            <a:alphaModFix/>
          </a:blip>
          <a:srcRect b="-27160" l="0" r="0" t="-27160"/>
          <a:stretch/>
        </p:blipFill>
        <p:spPr>
          <a:xfrm>
            <a:off x="4744700" y="-540797"/>
            <a:ext cx="4038600" cy="3468300"/>
          </a:xfrm>
          <a:prstGeom prst="rect">
            <a:avLst/>
          </a:prstGeom>
          <a:noFill/>
          <a:ln>
            <a:noFill/>
          </a:ln>
        </p:spPr>
      </p:pic>
      <p:pic>
        <p:nvPicPr>
          <p:cNvPr id="601" name="Google Shape;601;p82"/>
          <p:cNvPicPr preferRelativeResize="0"/>
          <p:nvPr/>
        </p:nvPicPr>
        <p:blipFill rotWithShape="1">
          <a:blip r:embed="rId4">
            <a:alphaModFix/>
          </a:blip>
          <a:srcRect b="0" l="0" r="0" t="0"/>
          <a:stretch/>
        </p:blipFill>
        <p:spPr>
          <a:xfrm>
            <a:off x="1512150" y="115700"/>
            <a:ext cx="1551900" cy="1551900"/>
          </a:xfrm>
          <a:prstGeom prst="rect">
            <a:avLst/>
          </a:prstGeom>
          <a:noFill/>
          <a:ln>
            <a:noFill/>
          </a:ln>
        </p:spPr>
      </p:pic>
      <p:pic>
        <p:nvPicPr>
          <p:cNvPr id="602" name="Google Shape;602;p82"/>
          <p:cNvPicPr preferRelativeResize="0"/>
          <p:nvPr/>
        </p:nvPicPr>
        <p:blipFill rotWithShape="1">
          <a:blip r:embed="rId5">
            <a:alphaModFix/>
          </a:blip>
          <a:srcRect b="0" l="0" r="0" t="0"/>
          <a:stretch/>
        </p:blipFill>
        <p:spPr>
          <a:xfrm>
            <a:off x="4744700" y="2594775"/>
            <a:ext cx="4038599" cy="22706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800"/>
              <a:buNone/>
            </a:pPr>
            <a:r>
              <a:rPr lang="en"/>
              <a:t>Variable Player Powers</a:t>
            </a:r>
            <a:endParaRPr/>
          </a:p>
        </p:txBody>
      </p:sp>
      <p:sp>
        <p:nvSpPr>
          <p:cNvPr id="608" name="Google Shape;608;p83"/>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600"/>
              </a:spcBef>
              <a:spcAft>
                <a:spcPts val="0"/>
              </a:spcAft>
              <a:buSzPts val="2000"/>
              <a:buNone/>
            </a:pPr>
            <a:r>
              <a:rPr lang="en" sz="1800"/>
              <a:t>Each player has special a</a:t>
            </a:r>
            <a:r>
              <a:rPr lang="en" sz="1800">
                <a:highlight>
                  <a:srgbClr val="FFFFFF"/>
                </a:highlight>
              </a:rPr>
              <a:t>ctions that only they can perform, or that modify standard actions.</a:t>
            </a:r>
            <a:endParaRPr sz="1800">
              <a:highlight>
                <a:srgbClr val="FFFFFF"/>
              </a:highlight>
            </a:endParaRPr>
          </a:p>
          <a:p>
            <a:pPr indent="0" lvl="0" marL="0" rtl="0" algn="ctr">
              <a:lnSpc>
                <a:spcPct val="100000"/>
              </a:lnSpc>
              <a:spcBef>
                <a:spcPts val="600"/>
              </a:spcBef>
              <a:spcAft>
                <a:spcPts val="0"/>
              </a:spcAft>
              <a:buSzPts val="2000"/>
              <a:buNone/>
            </a:pPr>
            <a:r>
              <a:rPr lang="en" sz="1800">
                <a:highlight>
                  <a:srgbClr val="FFFFFF"/>
                </a:highlight>
              </a:rPr>
              <a:t>(Avalon, Cosmic Encounter)</a:t>
            </a:r>
            <a:endParaRPr sz="1800">
              <a:highlight>
                <a:srgbClr val="FFFFFF"/>
              </a:highlight>
            </a:endParaRPr>
          </a:p>
        </p:txBody>
      </p:sp>
      <p:pic>
        <p:nvPicPr>
          <p:cNvPr id="609" name="Google Shape;609;p83"/>
          <p:cNvPicPr preferRelativeResize="0"/>
          <p:nvPr/>
        </p:nvPicPr>
        <p:blipFill rotWithShape="1">
          <a:blip r:embed="rId3">
            <a:alphaModFix/>
          </a:blip>
          <a:srcRect b="0" l="0" r="0" t="0"/>
          <a:stretch/>
        </p:blipFill>
        <p:spPr>
          <a:xfrm>
            <a:off x="1338525" y="136375"/>
            <a:ext cx="1551900" cy="1551900"/>
          </a:xfrm>
          <a:prstGeom prst="rect">
            <a:avLst/>
          </a:prstGeom>
          <a:noFill/>
          <a:ln>
            <a:noFill/>
          </a:ln>
        </p:spPr>
      </p:pic>
      <p:pic>
        <p:nvPicPr>
          <p:cNvPr id="610" name="Google Shape;610;p83"/>
          <p:cNvPicPr preferRelativeResize="0"/>
          <p:nvPr/>
        </p:nvPicPr>
        <p:blipFill rotWithShape="1">
          <a:blip r:embed="rId4">
            <a:alphaModFix/>
          </a:blip>
          <a:srcRect b="0" l="0" r="0" t="0"/>
          <a:stretch/>
        </p:blipFill>
        <p:spPr>
          <a:xfrm>
            <a:off x="5488600" y="136375"/>
            <a:ext cx="2907825" cy="2205675"/>
          </a:xfrm>
          <a:prstGeom prst="rect">
            <a:avLst/>
          </a:prstGeom>
          <a:noFill/>
          <a:ln>
            <a:noFill/>
          </a:ln>
        </p:spPr>
      </p:pic>
      <p:pic>
        <p:nvPicPr>
          <p:cNvPr id="611" name="Google Shape;611;p83"/>
          <p:cNvPicPr preferRelativeResize="0"/>
          <p:nvPr/>
        </p:nvPicPr>
        <p:blipFill rotWithShape="1">
          <a:blip r:embed="rId5">
            <a:alphaModFix/>
          </a:blip>
          <a:srcRect b="0" l="0" r="0" t="0"/>
          <a:stretch/>
        </p:blipFill>
        <p:spPr>
          <a:xfrm>
            <a:off x="5344375" y="2494450"/>
            <a:ext cx="3333027" cy="24966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4"/>
          <p:cNvSpPr txBox="1"/>
          <p:nvPr>
            <p:ph idx="4294967295" type="ctrTitle"/>
          </p:nvPr>
        </p:nvSpPr>
        <p:spPr>
          <a:xfrm>
            <a:off x="685800" y="2573950"/>
            <a:ext cx="50895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000"/>
              <a:buFont typeface="Work Sans"/>
              <a:buNone/>
            </a:pPr>
            <a:r>
              <a:rPr b="1" i="0" lang="en" sz="7300" u="none" cap="none" strike="noStrike">
                <a:solidFill>
                  <a:srgbClr val="FFFFFF"/>
                </a:solidFill>
                <a:latin typeface="Work Sans"/>
                <a:ea typeface="Work Sans"/>
                <a:cs typeface="Work Sans"/>
                <a:sym typeface="Work Sans"/>
              </a:rPr>
              <a:t>Mechanics</a:t>
            </a:r>
            <a:endParaRPr b="1" i="0" sz="7300" u="none" cap="none" strike="noStrike">
              <a:solidFill>
                <a:srgbClr val="FFFFFF"/>
              </a:solidFill>
              <a:latin typeface="Work Sans"/>
              <a:ea typeface="Work Sans"/>
              <a:cs typeface="Work Sans"/>
              <a:sym typeface="Work Sans"/>
            </a:endParaRPr>
          </a:p>
        </p:txBody>
      </p:sp>
      <p:sp>
        <p:nvSpPr>
          <p:cNvPr id="617" name="Google Shape;617;p84"/>
          <p:cNvSpPr txBox="1"/>
          <p:nvPr>
            <p:ph idx="4294967295" type="subTitle"/>
          </p:nvPr>
        </p:nvSpPr>
        <p:spPr>
          <a:xfrm>
            <a:off x="685800" y="3411550"/>
            <a:ext cx="54195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dk1"/>
              </a:buClr>
              <a:buSzPts val="2000"/>
              <a:buFont typeface="Work Sans"/>
              <a:buNone/>
            </a:pPr>
            <a:r>
              <a:rPr b="0" i="0" lang="en" sz="2000" u="none" cap="none" strike="noStrike">
                <a:solidFill>
                  <a:schemeClr val="lt1"/>
                </a:solidFill>
                <a:latin typeface="Work Sans"/>
                <a:ea typeface="Work Sans"/>
                <a:cs typeface="Work Sans"/>
                <a:sym typeface="Work Sans"/>
              </a:rPr>
              <a:t>Which mechanics make sense for your game?</a:t>
            </a:r>
            <a:endParaRPr b="0" i="0" sz="2000" u="none" cap="none" strike="noStrike">
              <a:solidFill>
                <a:schemeClr val="lt1"/>
              </a:solidFill>
              <a:latin typeface="Work Sans"/>
              <a:ea typeface="Work Sans"/>
              <a:cs typeface="Work Sans"/>
              <a:sym typeface="Work Sans"/>
            </a:endParaRPr>
          </a:p>
        </p:txBody>
      </p:sp>
      <p:sp>
        <p:nvSpPr>
          <p:cNvPr id="618" name="Google Shape;618;p84"/>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619" name="Google Shape;619;p84"/>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2"/>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Mechanics: </a:t>
            </a:r>
            <a:endParaRPr/>
          </a:p>
          <a:p>
            <a:pPr indent="0" lvl="0" marL="0" rtl="0" algn="l">
              <a:lnSpc>
                <a:spcPct val="100000"/>
              </a:lnSpc>
              <a:spcBef>
                <a:spcPts val="0"/>
              </a:spcBef>
              <a:spcAft>
                <a:spcPts val="0"/>
              </a:spcAft>
              <a:buSzPts val="4000"/>
              <a:buNone/>
            </a:pPr>
            <a:r>
              <a:rPr lang="en"/>
              <a:t>What Players Do</a:t>
            </a:r>
            <a:endParaRPr/>
          </a:p>
        </p:txBody>
      </p:sp>
      <p:sp>
        <p:nvSpPr>
          <p:cNvPr id="168" name="Google Shape;168;p32"/>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a:latin typeface="Work Sans"/>
                <a:ea typeface="Work Sans"/>
                <a:cs typeface="Work Sans"/>
                <a:sym typeface="Work Sans"/>
              </a:rPr>
              <a:t>Do you want players to move around the board? Trade resources? Move items from place to place? </a:t>
            </a:r>
            <a:endParaRPr>
              <a:latin typeface="Work Sans"/>
              <a:ea typeface="Work Sans"/>
              <a:cs typeface="Work Sans"/>
              <a:sym typeface="Work Sans"/>
            </a:endParaRPr>
          </a:p>
          <a:p>
            <a:pPr indent="0" lvl="0" marL="0" rtl="0" algn="l">
              <a:lnSpc>
                <a:spcPct val="100000"/>
              </a:lnSpc>
              <a:spcBef>
                <a:spcPts val="600"/>
              </a:spcBef>
              <a:spcAft>
                <a:spcPts val="0"/>
              </a:spcAft>
              <a:buSzPts val="2000"/>
              <a:buNone/>
            </a:pPr>
            <a:r>
              <a:rPr lang="en">
                <a:latin typeface="Work Sans"/>
                <a:ea typeface="Work Sans"/>
                <a:cs typeface="Work Sans"/>
                <a:sym typeface="Work Sans"/>
              </a:rPr>
              <a:t>Game mechanics give you the ability to make these things happen for your players.</a:t>
            </a:r>
            <a:endParaRPr>
              <a:latin typeface="Work Sans"/>
              <a:ea typeface="Work Sans"/>
              <a:cs typeface="Work Sans"/>
              <a:sym typeface="Work Sans"/>
            </a:endParaRPr>
          </a:p>
          <a:p>
            <a:pPr indent="0" lvl="0" marL="0" rtl="0" algn="l">
              <a:lnSpc>
                <a:spcPct val="100000"/>
              </a:lnSpc>
              <a:spcBef>
                <a:spcPts val="600"/>
              </a:spcBef>
              <a:spcAft>
                <a:spcPts val="0"/>
              </a:spcAft>
              <a:buSzPts val="2000"/>
              <a:buNone/>
            </a:pPr>
            <a:r>
              <a:t/>
            </a:r>
            <a:endParaRPr>
              <a:latin typeface="Work Sans"/>
              <a:ea typeface="Work Sans"/>
              <a:cs typeface="Work Sans"/>
              <a:sym typeface="Work Sans"/>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Clr>
                <a:schemeClr val="dk1"/>
              </a:buClr>
              <a:buSzPts val="1100"/>
              <a:buFont typeface="Arial"/>
              <a:buNone/>
            </a:pPr>
            <a:r>
              <a:t/>
            </a:r>
            <a:endParaRPr/>
          </a:p>
        </p:txBody>
      </p:sp>
      <p:pic>
        <p:nvPicPr>
          <p:cNvPr id="169" name="Google Shape;169;p32"/>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Mechanics: </a:t>
            </a:r>
            <a:endParaRPr/>
          </a:p>
          <a:p>
            <a:pPr indent="0" lvl="0" marL="0" rtl="0" algn="l">
              <a:lnSpc>
                <a:spcPct val="100000"/>
              </a:lnSpc>
              <a:spcBef>
                <a:spcPts val="0"/>
              </a:spcBef>
              <a:spcAft>
                <a:spcPts val="0"/>
              </a:spcAft>
              <a:buSzPts val="4000"/>
              <a:buNone/>
            </a:pPr>
            <a:r>
              <a:rPr lang="en"/>
              <a:t>What Players Do</a:t>
            </a:r>
            <a:endParaRPr/>
          </a:p>
        </p:txBody>
      </p:sp>
      <p:sp>
        <p:nvSpPr>
          <p:cNvPr id="175" name="Google Shape;175;p33"/>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a:latin typeface="Work Sans"/>
                <a:ea typeface="Work Sans"/>
                <a:cs typeface="Work Sans"/>
                <a:sym typeface="Work Sans"/>
              </a:rPr>
              <a:t>Using the right mechanics will allow players to make the choices that make sense for your game. </a:t>
            </a:r>
            <a:endParaRPr>
              <a:latin typeface="Work Sans"/>
              <a:ea typeface="Work Sans"/>
              <a:cs typeface="Work Sans"/>
              <a:sym typeface="Work Sans"/>
            </a:endParaRPr>
          </a:p>
          <a:p>
            <a:pPr indent="0" lvl="0" marL="0" rtl="0" algn="l">
              <a:lnSpc>
                <a:spcPct val="100000"/>
              </a:lnSpc>
              <a:spcBef>
                <a:spcPts val="600"/>
              </a:spcBef>
              <a:spcAft>
                <a:spcPts val="0"/>
              </a:spcAft>
              <a:buSzPts val="2000"/>
              <a:buNone/>
            </a:pPr>
            <a:r>
              <a:rPr lang="en">
                <a:solidFill>
                  <a:srgbClr val="BD2A35"/>
                </a:solidFill>
                <a:latin typeface="Work Sans"/>
                <a:ea typeface="Work Sans"/>
                <a:cs typeface="Work Sans"/>
                <a:sym typeface="Work Sans"/>
              </a:rPr>
              <a:t>The good news is--you already know a lot of game mechanics!</a:t>
            </a:r>
            <a:endParaRPr>
              <a:solidFill>
                <a:srgbClr val="BD2A35"/>
              </a:solidFill>
              <a:latin typeface="Work Sans"/>
              <a:ea typeface="Work Sans"/>
              <a:cs typeface="Work Sans"/>
              <a:sym typeface="Work Sans"/>
            </a:endParaRPr>
          </a:p>
          <a:p>
            <a:pPr indent="0" lvl="0" marL="0" rtl="0" algn="l">
              <a:lnSpc>
                <a:spcPct val="100000"/>
              </a:lnSpc>
              <a:spcBef>
                <a:spcPts val="600"/>
              </a:spcBef>
              <a:spcAft>
                <a:spcPts val="0"/>
              </a:spcAft>
              <a:buSzPts val="2000"/>
              <a:buNone/>
            </a:pPr>
            <a:r>
              <a:t/>
            </a:r>
            <a:endParaRPr>
              <a:latin typeface="Work Sans"/>
              <a:ea typeface="Work Sans"/>
              <a:cs typeface="Work Sans"/>
              <a:sym typeface="Work Sans"/>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Clr>
                <a:schemeClr val="dk1"/>
              </a:buClr>
              <a:buSzPts val="1100"/>
              <a:buFont typeface="Arial"/>
              <a:buNone/>
            </a:pPr>
            <a:r>
              <a:t/>
            </a:r>
            <a:endParaRPr/>
          </a:p>
        </p:txBody>
      </p:sp>
      <p:pic>
        <p:nvPicPr>
          <p:cNvPr id="176" name="Google Shape;176;p33"/>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000"/>
              <a:buNone/>
            </a:pPr>
            <a:r>
              <a:rPr lang="en"/>
              <a:t>Mechanics: How Your Game Works</a:t>
            </a:r>
            <a:endParaRPr/>
          </a:p>
        </p:txBody>
      </p:sp>
      <p:sp>
        <p:nvSpPr>
          <p:cNvPr id="182" name="Google Shape;182;p34"/>
          <p:cNvSpPr txBox="1"/>
          <p:nvPr>
            <p:ph idx="1" type="body"/>
          </p:nvPr>
        </p:nvSpPr>
        <p:spPr>
          <a:xfrm>
            <a:off x="869150" y="2312925"/>
            <a:ext cx="5796900" cy="200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lang="en">
                <a:latin typeface="Work Sans"/>
                <a:ea typeface="Work Sans"/>
                <a:cs typeface="Work Sans"/>
                <a:sym typeface="Work Sans"/>
              </a:rPr>
              <a:t>Think of mechanics as the gears that run your game machine. </a:t>
            </a:r>
            <a:r>
              <a:rPr lang="en"/>
              <a:t>A theme can have many different mechanics applied to that theme and each would result in a very different game.</a:t>
            </a:r>
            <a:endParaRPr/>
          </a:p>
          <a:p>
            <a:pPr indent="0" lvl="0" marL="0" rtl="0" algn="l">
              <a:lnSpc>
                <a:spcPct val="100000"/>
              </a:lnSpc>
              <a:spcBef>
                <a:spcPts val="600"/>
              </a:spcBef>
              <a:spcAft>
                <a:spcPts val="0"/>
              </a:spcAft>
              <a:buSzPts val="2000"/>
              <a:buNone/>
            </a:pPr>
            <a:r>
              <a:rPr lang="en"/>
              <a:t>How would a game about selling diamonds play differently if players collect sets of them versus delivering them across the board?</a:t>
            </a:r>
            <a:endParaRPr/>
          </a:p>
        </p:txBody>
      </p:sp>
      <p:pic>
        <p:nvPicPr>
          <p:cNvPr id="183" name="Google Shape;183;p34"/>
          <p:cNvPicPr preferRelativeResize="0"/>
          <p:nvPr/>
        </p:nvPicPr>
        <p:blipFill rotWithShape="1">
          <a:blip r:embed="rId3">
            <a:alphaModFix/>
          </a:blip>
          <a:srcRect b="0" l="0" r="0" t="0"/>
          <a:stretch/>
        </p:blipFill>
        <p:spPr>
          <a:xfrm>
            <a:off x="6666004" y="2587375"/>
            <a:ext cx="2098274" cy="267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35"/>
          <p:cNvSpPr txBox="1"/>
          <p:nvPr>
            <p:ph idx="4294967295" type="title"/>
          </p:nvPr>
        </p:nvSpPr>
        <p:spPr>
          <a:xfrm>
            <a:off x="776500" y="2812875"/>
            <a:ext cx="7931700" cy="1745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b="0" lang="en" sz="2000">
                <a:solidFill>
                  <a:srgbClr val="FFFFFF"/>
                </a:solidFill>
              </a:rPr>
              <a:t>Remember this scene from The Princess Bride?</a:t>
            </a:r>
            <a:endParaRPr b="0" sz="2000">
              <a:solidFill>
                <a:srgbClr val="FFFFFF"/>
              </a:solidFill>
            </a:endParaRPr>
          </a:p>
          <a:p>
            <a:pPr indent="0" lvl="0" marL="0" rtl="0" algn="ctr">
              <a:lnSpc>
                <a:spcPct val="100000"/>
              </a:lnSpc>
              <a:spcBef>
                <a:spcPts val="0"/>
              </a:spcBef>
              <a:spcAft>
                <a:spcPts val="0"/>
              </a:spcAft>
              <a:buSzPts val="4000"/>
              <a:buNone/>
            </a:pPr>
            <a:r>
              <a:rPr lang="en" sz="2000">
                <a:solidFill>
                  <a:srgbClr val="FFFFFF"/>
                </a:solidFill>
              </a:rPr>
              <a:t>They were discussing actual sword fighting strategies.</a:t>
            </a:r>
            <a:endParaRPr b="0" sz="800">
              <a:solidFill>
                <a:schemeClr val="lt1"/>
              </a:solidFill>
            </a:endParaRPr>
          </a:p>
          <a:p>
            <a:pPr indent="0" lvl="0" marL="0" rtl="0" algn="l">
              <a:lnSpc>
                <a:spcPct val="100000"/>
              </a:lnSpc>
              <a:spcBef>
                <a:spcPts val="0"/>
              </a:spcBef>
              <a:spcAft>
                <a:spcPts val="0"/>
              </a:spcAft>
              <a:buSzPts val="4000"/>
              <a:buNone/>
            </a:pPr>
            <a:r>
              <a:t/>
            </a:r>
            <a:endParaRPr b="0" sz="800">
              <a:solidFill>
                <a:schemeClr val="lt1"/>
              </a:solidFill>
            </a:endParaRPr>
          </a:p>
          <a:p>
            <a:pPr indent="0" lvl="0" marL="0" rtl="0" algn="l">
              <a:lnSpc>
                <a:spcPct val="100000"/>
              </a:lnSpc>
              <a:spcBef>
                <a:spcPts val="0"/>
              </a:spcBef>
              <a:spcAft>
                <a:spcPts val="0"/>
              </a:spcAft>
              <a:buSzPts val="4000"/>
              <a:buNone/>
            </a:pPr>
            <a:r>
              <a:rPr b="0" lang="en" sz="800">
                <a:solidFill>
                  <a:schemeClr val="lt1"/>
                </a:solidFill>
              </a:rPr>
              <a:t>Inigo Montoya: You are using Bonetti’s Defense against me, ah?</a:t>
            </a:r>
            <a:endParaRPr b="0" sz="800">
              <a:solidFill>
                <a:schemeClr val="lt1"/>
              </a:solidFill>
            </a:endParaRPr>
          </a:p>
          <a:p>
            <a:pPr indent="0" lvl="0" marL="0" rtl="0" algn="l">
              <a:lnSpc>
                <a:spcPct val="100000"/>
              </a:lnSpc>
              <a:spcBef>
                <a:spcPts val="0"/>
              </a:spcBef>
              <a:spcAft>
                <a:spcPts val="0"/>
              </a:spcAft>
              <a:buSzPts val="4000"/>
              <a:buNone/>
            </a:pPr>
            <a:r>
              <a:rPr b="0" lang="en" sz="800">
                <a:solidFill>
                  <a:schemeClr val="lt1"/>
                </a:solidFill>
              </a:rPr>
              <a:t>Man in Black: I thought it fitting considering the rocky terrain.</a:t>
            </a:r>
            <a:endParaRPr b="0" sz="800">
              <a:solidFill>
                <a:schemeClr val="lt1"/>
              </a:solidFill>
            </a:endParaRPr>
          </a:p>
          <a:p>
            <a:pPr indent="0" lvl="0" marL="0" rtl="0" algn="l">
              <a:lnSpc>
                <a:spcPct val="100000"/>
              </a:lnSpc>
              <a:spcBef>
                <a:spcPts val="0"/>
              </a:spcBef>
              <a:spcAft>
                <a:spcPts val="0"/>
              </a:spcAft>
              <a:buSzPts val="4000"/>
              <a:buNone/>
            </a:pPr>
            <a:r>
              <a:rPr b="0" lang="en" sz="800">
                <a:solidFill>
                  <a:schemeClr val="lt1"/>
                </a:solidFill>
              </a:rPr>
              <a:t>Inigo: Naturally, you must suspect me to attack with Capo Ferro?</a:t>
            </a:r>
            <a:endParaRPr b="0" sz="800">
              <a:solidFill>
                <a:schemeClr val="lt1"/>
              </a:solidFill>
            </a:endParaRPr>
          </a:p>
          <a:p>
            <a:pPr indent="0" lvl="0" marL="0" rtl="0" algn="l">
              <a:lnSpc>
                <a:spcPct val="100000"/>
              </a:lnSpc>
              <a:spcBef>
                <a:spcPts val="0"/>
              </a:spcBef>
              <a:spcAft>
                <a:spcPts val="0"/>
              </a:spcAft>
              <a:buSzPts val="4000"/>
              <a:buNone/>
            </a:pPr>
            <a:r>
              <a:rPr b="0" lang="en" sz="800">
                <a:solidFill>
                  <a:schemeClr val="lt1"/>
                </a:solidFill>
              </a:rPr>
              <a:t>Man in Black: Naturally, but I find that Thibault cancels out Capa Ferro. Don’t you?</a:t>
            </a:r>
            <a:endParaRPr b="0" sz="800">
              <a:solidFill>
                <a:schemeClr val="lt1"/>
              </a:solidFill>
            </a:endParaRPr>
          </a:p>
          <a:p>
            <a:pPr indent="0" lvl="0" marL="0" rtl="0" algn="l">
              <a:lnSpc>
                <a:spcPct val="100000"/>
              </a:lnSpc>
              <a:spcBef>
                <a:spcPts val="0"/>
              </a:spcBef>
              <a:spcAft>
                <a:spcPts val="0"/>
              </a:spcAft>
              <a:buSzPts val="4000"/>
              <a:buNone/>
            </a:pPr>
            <a:r>
              <a:rPr b="0" lang="en" sz="800">
                <a:solidFill>
                  <a:schemeClr val="lt1"/>
                </a:solidFill>
              </a:rPr>
              <a:t>Inigo: Unless the enemy has studied his Agrippa… which I have.</a:t>
            </a:r>
            <a:endParaRPr b="0" sz="800">
              <a:solidFill>
                <a:schemeClr val="lt1"/>
              </a:solidFill>
            </a:endParaRPr>
          </a:p>
          <a:p>
            <a:pPr indent="0" lvl="0" marL="0" rtl="0" algn="l">
              <a:lnSpc>
                <a:spcPct val="100000"/>
              </a:lnSpc>
              <a:spcBef>
                <a:spcPts val="0"/>
              </a:spcBef>
              <a:spcAft>
                <a:spcPts val="0"/>
              </a:spcAft>
              <a:buSzPts val="4000"/>
              <a:buNone/>
            </a:pPr>
            <a:r>
              <a:t/>
            </a:r>
            <a:endParaRPr b="0" sz="800">
              <a:solidFill>
                <a:schemeClr val="lt1"/>
              </a:solidFill>
            </a:endParaRPr>
          </a:p>
          <a:p>
            <a:pPr indent="0" lvl="0" marL="0" rtl="0" algn="l">
              <a:lnSpc>
                <a:spcPct val="100000"/>
              </a:lnSpc>
              <a:spcBef>
                <a:spcPts val="0"/>
              </a:spcBef>
              <a:spcAft>
                <a:spcPts val="0"/>
              </a:spcAft>
              <a:buSzPts val="4000"/>
              <a:buNone/>
            </a:pPr>
            <a:r>
              <a:t/>
            </a:r>
            <a:endParaRPr b="0" sz="800">
              <a:solidFill>
                <a:schemeClr val="lt1"/>
              </a:solidFill>
            </a:endParaRPr>
          </a:p>
          <a:p>
            <a:pPr indent="0" lvl="0" marL="0" rtl="0" algn="ctr">
              <a:lnSpc>
                <a:spcPct val="100000"/>
              </a:lnSpc>
              <a:spcBef>
                <a:spcPts val="0"/>
              </a:spcBef>
              <a:spcAft>
                <a:spcPts val="0"/>
              </a:spcAft>
              <a:buSzPts val="4000"/>
              <a:buNone/>
            </a:pPr>
            <a:r>
              <a:rPr lang="en" sz="2000">
                <a:solidFill>
                  <a:schemeClr val="lt1"/>
                </a:solidFill>
              </a:rPr>
              <a:t>Game mechanics are much easier to learn.</a:t>
            </a:r>
            <a:endParaRPr b="0" sz="800">
              <a:solidFill>
                <a:schemeClr val="lt1"/>
              </a:solidFill>
            </a:endParaRPr>
          </a:p>
        </p:txBody>
      </p:sp>
      <p:sp>
        <p:nvSpPr>
          <p:cNvPr id="189" name="Google Shape;189;p35"/>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